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75" r:id="rId4"/>
    <p:sldId id="274" r:id="rId5"/>
    <p:sldId id="257" r:id="rId6"/>
    <p:sldId id="258" r:id="rId7"/>
    <p:sldId id="259" r:id="rId8"/>
    <p:sldId id="260" r:id="rId9"/>
    <p:sldId id="261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kk-KZ" dirty="0" smtClean="0"/>
              <a:t>11-дәріс </a:t>
            </a:r>
            <a:r>
              <a:rPr lang="kk-KZ" dirty="0" smtClean="0"/>
              <a:t/>
            </a:r>
            <a:br>
              <a:rPr lang="kk-KZ" dirty="0" smtClean="0"/>
            </a:br>
            <a:r>
              <a:rPr lang="kk-KZ" dirty="0" smtClean="0"/>
              <a:t> </a:t>
            </a:r>
            <a:r>
              <a:rPr lang="kk-KZ" dirty="0"/>
              <a:t>Бағалы қағаздар операциалары бойынша салық төлеу ерекшеліктерін сипаттау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722596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err="1">
                <a:solidFill>
                  <a:srgbClr val="FFC000"/>
                </a:solidFill>
              </a:rPr>
              <a:t>Бағалы</a:t>
            </a:r>
            <a:r>
              <a:rPr lang="ru-RU" sz="3200" b="1" dirty="0">
                <a:solidFill>
                  <a:srgbClr val="FFC000"/>
                </a:solidFill>
              </a:rPr>
              <a:t> </a:t>
            </a:r>
            <a:r>
              <a:rPr lang="ru-RU" sz="3200" b="1" dirty="0" err="1">
                <a:solidFill>
                  <a:srgbClr val="FFC000"/>
                </a:solidFill>
              </a:rPr>
              <a:t>қағаздармен</a:t>
            </a:r>
            <a:r>
              <a:rPr lang="ru-RU" sz="3200" b="1" dirty="0">
                <a:solidFill>
                  <a:srgbClr val="FFC000"/>
                </a:solidFill>
              </a:rPr>
              <a:t> </a:t>
            </a:r>
            <a:r>
              <a:rPr lang="ru-RU" sz="3200" b="1" dirty="0" err="1">
                <a:solidFill>
                  <a:srgbClr val="FFC000"/>
                </a:solidFill>
              </a:rPr>
              <a:t>операциялар</a:t>
            </a:r>
            <a:r>
              <a:rPr lang="ru-RU" sz="3200" b="1" dirty="0">
                <a:solidFill>
                  <a:srgbClr val="FFC000"/>
                </a:solidFill>
              </a:rPr>
              <a:t> </a:t>
            </a:r>
            <a:r>
              <a:rPr lang="ru-RU" sz="3200" b="1" dirty="0" err="1">
                <a:solidFill>
                  <a:srgbClr val="FFC000"/>
                </a:solidFill>
              </a:rPr>
              <a:t>жасағаны</a:t>
            </a:r>
            <a:r>
              <a:rPr lang="ru-RU" sz="3200" b="1" dirty="0">
                <a:solidFill>
                  <a:srgbClr val="FFC000"/>
                </a:solidFill>
              </a:rPr>
              <a:t> </a:t>
            </a:r>
            <a:r>
              <a:rPr lang="ru-RU" sz="3200" b="1" dirty="0" err="1">
                <a:solidFill>
                  <a:srgbClr val="FFC000"/>
                </a:solidFill>
              </a:rPr>
              <a:t>үшін</a:t>
            </a:r>
            <a:r>
              <a:rPr lang="ru-RU" sz="3200" b="1" dirty="0">
                <a:solidFill>
                  <a:srgbClr val="FFC000"/>
                </a:solidFill>
              </a:rPr>
              <a:t> инвестор </a:t>
            </a:r>
            <a:r>
              <a:rPr lang="ru-RU" sz="3200" b="1" dirty="0" err="1">
                <a:solidFill>
                  <a:srgbClr val="FFC000"/>
                </a:solidFill>
              </a:rPr>
              <a:t>қандай</a:t>
            </a:r>
            <a:r>
              <a:rPr lang="ru-RU" sz="3200" b="1" dirty="0">
                <a:solidFill>
                  <a:srgbClr val="FFC000"/>
                </a:solidFill>
              </a:rPr>
              <a:t> </a:t>
            </a:r>
            <a:r>
              <a:rPr lang="ru-RU" sz="3200" b="1" dirty="0" err="1">
                <a:solidFill>
                  <a:srgbClr val="FFC000"/>
                </a:solidFill>
              </a:rPr>
              <a:t>салықтарды</a:t>
            </a:r>
            <a:r>
              <a:rPr lang="ru-RU" sz="3200" b="1" dirty="0">
                <a:solidFill>
                  <a:srgbClr val="FFC000"/>
                </a:solidFill>
              </a:rPr>
              <a:t> </a:t>
            </a:r>
            <a:r>
              <a:rPr lang="ru-RU" sz="3200" b="1" dirty="0" err="1">
                <a:solidFill>
                  <a:srgbClr val="FFC000"/>
                </a:solidFill>
              </a:rPr>
              <a:t>төлеуі</a:t>
            </a:r>
            <a:r>
              <a:rPr lang="ru-RU" sz="3200" b="1" dirty="0">
                <a:solidFill>
                  <a:srgbClr val="FFC000"/>
                </a:solidFill>
              </a:rPr>
              <a:t> </a:t>
            </a:r>
            <a:r>
              <a:rPr lang="ru-RU" sz="3200" b="1" dirty="0" err="1">
                <a:solidFill>
                  <a:srgbClr val="FFC000"/>
                </a:solidFill>
              </a:rPr>
              <a:t>керек</a:t>
            </a:r>
            <a:endParaRPr lang="ru-RU" sz="3200" b="1" dirty="0">
              <a:solidFill>
                <a:srgbClr val="FFC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Қазақстанда</a:t>
            </a:r>
            <a:r>
              <a:rPr lang="ru-RU" dirty="0"/>
              <a:t> </a:t>
            </a:r>
            <a:r>
              <a:rPr lang="ru-RU" dirty="0" err="1"/>
              <a:t>сыртқы</a:t>
            </a:r>
            <a:r>
              <a:rPr lang="ru-RU" dirty="0"/>
              <a:t> </a:t>
            </a:r>
            <a:r>
              <a:rPr lang="ru-RU" dirty="0" err="1"/>
              <a:t>нарықтағы</a:t>
            </a:r>
            <a:r>
              <a:rPr lang="ru-RU" dirty="0"/>
              <a:t> </a:t>
            </a:r>
            <a:r>
              <a:rPr lang="ru-RU" dirty="0" err="1"/>
              <a:t>бағалы</a:t>
            </a:r>
            <a:r>
              <a:rPr lang="ru-RU" dirty="0"/>
              <a:t> </a:t>
            </a:r>
            <a:r>
              <a:rPr lang="ru-RU" dirty="0" err="1"/>
              <a:t>қағаздармен</a:t>
            </a:r>
            <a:r>
              <a:rPr lang="ru-RU" dirty="0"/>
              <a:t> </a:t>
            </a:r>
            <a:r>
              <a:rPr lang="ru-RU" dirty="0" err="1"/>
              <a:t>операцияларға</a:t>
            </a:r>
            <a:r>
              <a:rPr lang="ru-RU" dirty="0"/>
              <a:t> </a:t>
            </a:r>
            <a:r>
              <a:rPr lang="ru-RU" dirty="0" err="1"/>
              <a:t>салықты</a:t>
            </a:r>
            <a:r>
              <a:rPr lang="ru-RU" dirty="0"/>
              <a:t> тек </a:t>
            </a:r>
            <a:r>
              <a:rPr lang="ru-RU" dirty="0" err="1"/>
              <a:t>кірісті</a:t>
            </a:r>
            <a:r>
              <a:rPr lang="ru-RU" dirty="0"/>
              <a:t> </a:t>
            </a:r>
            <a:r>
              <a:rPr lang="ru-RU" dirty="0" err="1"/>
              <a:t>ғана</a:t>
            </a:r>
            <a:r>
              <a:rPr lang="ru-RU" dirty="0"/>
              <a:t> </a:t>
            </a:r>
            <a:r>
              <a:rPr lang="ru-RU" dirty="0" err="1"/>
              <a:t>емес</a:t>
            </a:r>
            <a:r>
              <a:rPr lang="ru-RU" dirty="0"/>
              <a:t>, </a:t>
            </a:r>
            <a:r>
              <a:rPr lang="ru-RU" dirty="0" err="1"/>
              <a:t>сонымен</a:t>
            </a:r>
            <a:r>
              <a:rPr lang="ru-RU" dirty="0"/>
              <a:t> </a:t>
            </a:r>
            <a:r>
              <a:rPr lang="ru-RU" dirty="0" err="1"/>
              <a:t>қатар</a:t>
            </a:r>
            <a:r>
              <a:rPr lang="ru-RU" dirty="0"/>
              <a:t> </a:t>
            </a:r>
            <a:r>
              <a:rPr lang="ru-RU" dirty="0" err="1"/>
              <a:t>тиімсіздер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де </a:t>
            </a:r>
            <a:r>
              <a:rPr lang="ru-RU" dirty="0" err="1"/>
              <a:t>есептеп</a:t>
            </a:r>
            <a:r>
              <a:rPr lang="ru-RU" dirty="0"/>
              <a:t> </a:t>
            </a:r>
            <a:r>
              <a:rPr lang="ru-RU" dirty="0" err="1"/>
              <a:t>шығару</a:t>
            </a:r>
            <a:r>
              <a:rPr lang="ru-RU" dirty="0"/>
              <a:t> </a:t>
            </a:r>
            <a:r>
              <a:rPr lang="ru-RU" dirty="0" err="1"/>
              <a:t>ұсынылды</a:t>
            </a:r>
            <a:r>
              <a:rPr lang="ru-RU" dirty="0"/>
              <a:t>. </a:t>
            </a:r>
            <a:r>
              <a:rPr lang="ru-RU" dirty="0" err="1"/>
              <a:t>Мемлекеттік</a:t>
            </a:r>
            <a:r>
              <a:rPr lang="ru-RU" dirty="0"/>
              <a:t> </a:t>
            </a:r>
            <a:r>
              <a:rPr lang="ru-RU" dirty="0" err="1"/>
              <a:t>кірістер</a:t>
            </a:r>
            <a:r>
              <a:rPr lang="ru-RU" dirty="0"/>
              <a:t> </a:t>
            </a:r>
            <a:r>
              <a:rPr lang="ru-RU" dirty="0" err="1"/>
              <a:t>комитеті</a:t>
            </a:r>
            <a:r>
              <a:rPr lang="ru-RU" dirty="0"/>
              <a:t> </a:t>
            </a:r>
            <a:r>
              <a:rPr lang="en-US" dirty="0"/>
              <a:t>LS-</a:t>
            </a:r>
            <a:r>
              <a:rPr lang="ru-RU" dirty="0" err="1"/>
              <a:t>ке</a:t>
            </a:r>
            <a:r>
              <a:rPr lang="ru-RU" dirty="0"/>
              <a:t>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бастаманы</a:t>
            </a:r>
            <a:r>
              <a:rPr lang="ru-RU" dirty="0"/>
              <a:t> </a:t>
            </a:r>
            <a:r>
              <a:rPr lang="ru-RU" dirty="0" err="1"/>
              <a:t>жүзеге</a:t>
            </a:r>
            <a:r>
              <a:rPr lang="ru-RU" dirty="0"/>
              <a:t> </a:t>
            </a:r>
            <a:r>
              <a:rPr lang="ru-RU" dirty="0" err="1"/>
              <a:t>асыру</a:t>
            </a:r>
            <a:r>
              <a:rPr lang="ru-RU" dirty="0"/>
              <a:t> </a:t>
            </a:r>
            <a:r>
              <a:rPr lang="ru-RU" dirty="0" err="1"/>
              <a:t>мүмкіндігі</a:t>
            </a:r>
            <a:r>
              <a:rPr lang="ru-RU" dirty="0"/>
              <a:t> </a:t>
            </a:r>
            <a:r>
              <a:rPr lang="ru-RU" dirty="0" err="1"/>
              <a:t>туралы</a:t>
            </a:r>
            <a:r>
              <a:rPr lang="ru-RU" dirty="0"/>
              <a:t> </a:t>
            </a:r>
            <a:r>
              <a:rPr lang="ru-RU" dirty="0" err="1"/>
              <a:t>түсініктеме</a:t>
            </a:r>
            <a:r>
              <a:rPr lang="ru-RU" dirty="0"/>
              <a:t> </a:t>
            </a:r>
            <a:r>
              <a:rPr lang="ru-RU" dirty="0" err="1"/>
              <a:t>берді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778273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/>
          </a:bodyPr>
          <a:lstStyle/>
          <a:p>
            <a:r>
              <a:rPr lang="kk-KZ" dirty="0" smtClean="0"/>
              <a:t>КМК </a:t>
            </a:r>
            <a:r>
              <a:rPr lang="en-US" dirty="0" smtClean="0"/>
              <a:t> </a:t>
            </a:r>
            <a:r>
              <a:rPr lang="ru-RU" dirty="0" err="1"/>
              <a:t>шығын</a:t>
            </a:r>
            <a:r>
              <a:rPr lang="ru-RU" dirty="0"/>
              <a:t> </a:t>
            </a:r>
            <a:r>
              <a:rPr lang="ru-RU" dirty="0" err="1"/>
              <a:t>түсінігі</a:t>
            </a:r>
            <a:r>
              <a:rPr lang="ru-RU" dirty="0"/>
              <a:t> </a:t>
            </a:r>
            <a:r>
              <a:rPr lang="ru-RU" dirty="0" err="1"/>
              <a:t>өндірістік</a:t>
            </a:r>
            <a:r>
              <a:rPr lang="ru-RU" dirty="0"/>
              <a:t> </a:t>
            </a:r>
            <a:r>
              <a:rPr lang="ru-RU" dirty="0" err="1"/>
              <a:t>қызмет</a:t>
            </a:r>
            <a:r>
              <a:rPr lang="ru-RU" dirty="0"/>
              <a:t> </a:t>
            </a:r>
            <a:r>
              <a:rPr lang="ru-RU" dirty="0" err="1"/>
              <a:t>нәтижесінде</a:t>
            </a:r>
            <a:r>
              <a:rPr lang="ru-RU" dirty="0"/>
              <a:t> </a:t>
            </a:r>
            <a:r>
              <a:rPr lang="ru-RU" dirty="0" err="1"/>
              <a:t>пайда</a:t>
            </a:r>
            <a:r>
              <a:rPr lang="ru-RU" dirty="0"/>
              <a:t> </a:t>
            </a:r>
            <a:r>
              <a:rPr lang="ru-RU" dirty="0" err="1"/>
              <a:t>болған</a:t>
            </a:r>
            <a:r>
              <a:rPr lang="ru-RU" dirty="0"/>
              <a:t> </a:t>
            </a:r>
            <a:r>
              <a:rPr lang="ru-RU" dirty="0" err="1"/>
              <a:t>кірістерден</a:t>
            </a:r>
            <a:r>
              <a:rPr lang="ru-RU" dirty="0"/>
              <a:t> </a:t>
            </a:r>
            <a:r>
              <a:rPr lang="ru-RU" dirty="0" err="1"/>
              <a:t>шығыстардың</a:t>
            </a:r>
            <a:r>
              <a:rPr lang="ru-RU" dirty="0"/>
              <a:t> </a:t>
            </a:r>
            <a:r>
              <a:rPr lang="ru-RU" dirty="0" err="1"/>
              <a:t>асып</a:t>
            </a:r>
            <a:r>
              <a:rPr lang="ru-RU" dirty="0"/>
              <a:t> </a:t>
            </a:r>
            <a:r>
              <a:rPr lang="ru-RU" dirty="0" err="1"/>
              <a:t>кетуін</a:t>
            </a:r>
            <a:r>
              <a:rPr lang="ru-RU" dirty="0"/>
              <a:t> </a:t>
            </a:r>
            <a:r>
              <a:rPr lang="ru-RU" dirty="0" err="1"/>
              <a:t>білдіреді</a:t>
            </a:r>
            <a:r>
              <a:rPr lang="ru-RU" dirty="0"/>
              <a:t> 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/>
              <a:t>түсіндірді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smtClean="0"/>
              <a:t>Ал </a:t>
            </a:r>
            <a:r>
              <a:rPr lang="ru-RU" dirty="0" err="1"/>
              <a:t>бағалы</a:t>
            </a:r>
            <a:r>
              <a:rPr lang="ru-RU" dirty="0"/>
              <a:t> </a:t>
            </a:r>
            <a:r>
              <a:rPr lang="ru-RU" dirty="0" err="1"/>
              <a:t>қағаздарды</a:t>
            </a:r>
            <a:r>
              <a:rPr lang="ru-RU" dirty="0"/>
              <a:t> </a:t>
            </a:r>
            <a:r>
              <a:rPr lang="ru-RU" dirty="0" err="1"/>
              <a:t>сатудан</a:t>
            </a:r>
            <a:r>
              <a:rPr lang="ru-RU" dirty="0"/>
              <a:t> </a:t>
            </a:r>
            <a:r>
              <a:rPr lang="ru-RU" dirty="0" err="1"/>
              <a:t>түскен</a:t>
            </a:r>
            <a:r>
              <a:rPr lang="ru-RU" dirty="0"/>
              <a:t> </a:t>
            </a:r>
            <a:r>
              <a:rPr lang="ru-RU" dirty="0" err="1"/>
              <a:t>кіріс</a:t>
            </a:r>
            <a:r>
              <a:rPr lang="ru-RU" dirty="0"/>
              <a:t> «</a:t>
            </a:r>
            <a:r>
              <a:rPr lang="ru-RU" dirty="0" err="1"/>
              <a:t>пассивті</a:t>
            </a:r>
            <a:r>
              <a:rPr lang="ru-RU" dirty="0"/>
              <a:t>» </a:t>
            </a:r>
            <a:r>
              <a:rPr lang="ru-RU" dirty="0" err="1"/>
              <a:t>ретінде</a:t>
            </a:r>
            <a:r>
              <a:rPr lang="ru-RU" dirty="0"/>
              <a:t> </a:t>
            </a:r>
            <a:r>
              <a:rPr lang="ru-RU" dirty="0" err="1"/>
              <a:t>жіктеледі</a:t>
            </a:r>
            <a:r>
              <a:rPr lang="ru-RU" dirty="0"/>
              <a:t>.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ретте</a:t>
            </a:r>
            <a:r>
              <a:rPr lang="ru-RU" dirty="0"/>
              <a:t>, </a:t>
            </a:r>
            <a:r>
              <a:rPr lang="ru-RU" dirty="0" err="1"/>
              <a:t>жеке</a:t>
            </a:r>
            <a:r>
              <a:rPr lang="ru-RU" dirty="0"/>
              <a:t> </a:t>
            </a:r>
            <a:r>
              <a:rPr lang="ru-RU" dirty="0" err="1"/>
              <a:t>тұлғалардың</a:t>
            </a:r>
            <a:r>
              <a:rPr lang="ru-RU" dirty="0"/>
              <a:t> </a:t>
            </a:r>
            <a:r>
              <a:rPr lang="ru-RU" dirty="0" err="1"/>
              <a:t>мұндай</a:t>
            </a:r>
            <a:r>
              <a:rPr lang="ru-RU" dirty="0"/>
              <a:t> </a:t>
            </a:r>
            <a:r>
              <a:rPr lang="ru-RU" dirty="0" err="1"/>
              <a:t>әрекеттерден</a:t>
            </a:r>
            <a:r>
              <a:rPr lang="ru-RU" dirty="0"/>
              <a:t> </a:t>
            </a:r>
            <a:r>
              <a:rPr lang="ru-RU" dirty="0" err="1"/>
              <a:t>болған</a:t>
            </a:r>
            <a:r>
              <a:rPr lang="ru-RU" dirty="0"/>
              <a:t> </a:t>
            </a:r>
            <a:r>
              <a:rPr lang="ru-RU" dirty="0" err="1"/>
              <a:t>кірістері</a:t>
            </a:r>
            <a:r>
              <a:rPr lang="ru-RU" dirty="0"/>
              <a:t> мен </a:t>
            </a:r>
            <a:r>
              <a:rPr lang="ru-RU" dirty="0" err="1"/>
              <a:t>залалдарының</a:t>
            </a:r>
            <a:r>
              <a:rPr lang="ru-RU" dirty="0"/>
              <a:t> </a:t>
            </a:r>
            <a:r>
              <a:rPr lang="ru-RU" dirty="0" err="1"/>
              <a:t>есебі</a:t>
            </a:r>
            <a:r>
              <a:rPr lang="ru-RU" dirty="0"/>
              <a:t> </a:t>
            </a:r>
            <a:r>
              <a:rPr lang="ru-RU" dirty="0" err="1"/>
              <a:t>жүргізілмейді</a:t>
            </a:r>
            <a:r>
              <a:rPr lang="ru-RU" dirty="0"/>
              <a:t>, </a:t>
            </a:r>
            <a:r>
              <a:rPr lang="ru-RU" dirty="0" err="1"/>
              <a:t>тиісінше</a:t>
            </a:r>
            <a:r>
              <a:rPr lang="ru-RU" dirty="0"/>
              <a:t> </a:t>
            </a:r>
            <a:r>
              <a:rPr lang="ru-RU" dirty="0" err="1"/>
              <a:t>олардан</a:t>
            </a:r>
            <a:r>
              <a:rPr lang="ru-RU" dirty="0"/>
              <a:t> </a:t>
            </a:r>
            <a:r>
              <a:rPr lang="ru-RU" dirty="0" err="1"/>
              <a:t>болған</a:t>
            </a:r>
            <a:r>
              <a:rPr lang="ru-RU" dirty="0"/>
              <a:t> </a:t>
            </a:r>
            <a:r>
              <a:rPr lang="ru-RU" dirty="0" err="1"/>
              <a:t>залалдар</a:t>
            </a:r>
            <a:r>
              <a:rPr lang="ru-RU" dirty="0"/>
              <a:t> </a:t>
            </a:r>
            <a:r>
              <a:rPr lang="ru-RU" dirty="0" err="1"/>
              <a:t>болашақта</a:t>
            </a:r>
            <a:r>
              <a:rPr lang="ru-RU" dirty="0"/>
              <a:t> </a:t>
            </a:r>
            <a:r>
              <a:rPr lang="ru-RU" dirty="0" err="1"/>
              <a:t>есепке</a:t>
            </a:r>
            <a:r>
              <a:rPr lang="ru-RU" dirty="0"/>
              <a:t> </a:t>
            </a:r>
            <a:r>
              <a:rPr lang="ru-RU" dirty="0" err="1"/>
              <a:t>алынбайды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372205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«</a:t>
            </a:r>
            <a:r>
              <a:rPr lang="ru-RU" dirty="0" err="1"/>
              <a:t>Шегерімдер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түзету</a:t>
            </a:r>
            <a:r>
              <a:rPr lang="ru-RU" dirty="0"/>
              <a:t> </a:t>
            </a:r>
            <a:r>
              <a:rPr lang="ru-RU" dirty="0" err="1"/>
              <a:t>түріндегі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салынатын</a:t>
            </a:r>
            <a:r>
              <a:rPr lang="ru-RU" dirty="0"/>
              <a:t> </a:t>
            </a:r>
            <a:r>
              <a:rPr lang="ru-RU" dirty="0" smtClean="0"/>
              <a:t>ЖТС-</a:t>
            </a:r>
            <a:r>
              <a:rPr lang="ru-RU" dirty="0" err="1" smtClean="0"/>
              <a:t>тің</a:t>
            </a:r>
            <a:r>
              <a:rPr lang="ru-RU" dirty="0" smtClean="0"/>
              <a:t> </a:t>
            </a:r>
            <a:r>
              <a:rPr lang="ru-RU" dirty="0" err="1"/>
              <a:t>кез</a:t>
            </a:r>
            <a:r>
              <a:rPr lang="ru-RU" dirty="0"/>
              <a:t> </a:t>
            </a:r>
            <a:r>
              <a:rPr lang="ru-RU" dirty="0" err="1"/>
              <a:t>келген</a:t>
            </a:r>
            <a:r>
              <a:rPr lang="ru-RU" dirty="0"/>
              <a:t> </a:t>
            </a:r>
            <a:r>
              <a:rPr lang="ru-RU" dirty="0" err="1"/>
              <a:t>төмендеуі</a:t>
            </a:r>
            <a:r>
              <a:rPr lang="ru-RU" dirty="0"/>
              <a:t> </a:t>
            </a:r>
            <a:r>
              <a:rPr lang="ru-RU" dirty="0" err="1"/>
              <a:t>негізінен</a:t>
            </a:r>
            <a:r>
              <a:rPr lang="ru-RU" dirty="0"/>
              <a:t> </a:t>
            </a:r>
            <a:r>
              <a:rPr lang="ru-RU" dirty="0" err="1"/>
              <a:t>әлеуметтік</a:t>
            </a:r>
            <a:r>
              <a:rPr lang="ru-RU" dirty="0"/>
              <a:t> </a:t>
            </a:r>
            <a:r>
              <a:rPr lang="ru-RU" dirty="0" err="1"/>
              <a:t>сипатта</a:t>
            </a:r>
            <a:r>
              <a:rPr lang="ru-RU" dirty="0"/>
              <a:t>, </a:t>
            </a:r>
            <a:r>
              <a:rPr lang="ru-RU" dirty="0" err="1"/>
              <a:t>сондай-ақ</a:t>
            </a:r>
            <a:r>
              <a:rPr lang="ru-RU" dirty="0"/>
              <a:t> </a:t>
            </a:r>
            <a:r>
              <a:rPr lang="ru-RU" dirty="0" err="1"/>
              <a:t>қазақстандықтарды</a:t>
            </a:r>
            <a:r>
              <a:rPr lang="ru-RU" dirty="0"/>
              <a:t> </a:t>
            </a:r>
            <a:r>
              <a:rPr lang="ru-RU" dirty="0" err="1"/>
              <a:t>қолдау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енгізілген</a:t>
            </a:r>
            <a:r>
              <a:rPr lang="ru-RU" dirty="0"/>
              <a:t> «</a:t>
            </a:r>
            <a:r>
              <a:rPr lang="ru-RU" dirty="0" err="1"/>
              <a:t>өндірістік</a:t>
            </a:r>
            <a:r>
              <a:rPr lang="ru-RU" dirty="0"/>
              <a:t>» </a:t>
            </a:r>
            <a:r>
              <a:rPr lang="ru-RU" dirty="0" err="1"/>
              <a:t>қажеттілікпен</a:t>
            </a:r>
            <a:r>
              <a:rPr lang="ru-RU" dirty="0"/>
              <a:t> </a:t>
            </a:r>
            <a:r>
              <a:rPr lang="ru-RU" dirty="0" err="1"/>
              <a:t>қамтамасыз</a:t>
            </a:r>
            <a:r>
              <a:rPr lang="ru-RU" dirty="0"/>
              <a:t> </a:t>
            </a:r>
            <a:r>
              <a:rPr lang="ru-RU" dirty="0" err="1"/>
              <a:t>етіледі</a:t>
            </a:r>
            <a:r>
              <a:rPr lang="ru-RU" dirty="0"/>
              <a:t>. </a:t>
            </a:r>
            <a:r>
              <a:rPr lang="ru-RU" dirty="0" err="1"/>
              <a:t>Бағалы</a:t>
            </a:r>
            <a:r>
              <a:rPr lang="ru-RU" dirty="0"/>
              <a:t> </a:t>
            </a:r>
            <a:r>
              <a:rPr lang="ru-RU" dirty="0" err="1"/>
              <a:t>қағаздармен</a:t>
            </a:r>
            <a:r>
              <a:rPr lang="ru-RU" dirty="0"/>
              <a:t> </a:t>
            </a:r>
            <a:r>
              <a:rPr lang="ru-RU" dirty="0" err="1"/>
              <a:t>операциялар</a:t>
            </a:r>
            <a:r>
              <a:rPr lang="ru-RU" dirty="0"/>
              <a:t> </a:t>
            </a:r>
            <a:r>
              <a:rPr lang="ru-RU" dirty="0" err="1"/>
              <a:t>коммерциялық</a:t>
            </a:r>
            <a:r>
              <a:rPr lang="ru-RU" dirty="0"/>
              <a:t> </a:t>
            </a:r>
            <a:r>
              <a:rPr lang="ru-RU" dirty="0" err="1"/>
              <a:t>сипатта</a:t>
            </a:r>
            <a:r>
              <a:rPr lang="ru-RU" dirty="0"/>
              <a:t> </a:t>
            </a:r>
            <a:r>
              <a:rPr lang="ru-RU" dirty="0" err="1"/>
              <a:t>болса</a:t>
            </a:r>
            <a:r>
              <a:rPr lang="ru-RU" dirty="0"/>
              <a:t> да, </a:t>
            </a:r>
            <a:r>
              <a:rPr lang="ru-RU" dirty="0" err="1"/>
              <a:t>көбінесе</a:t>
            </a:r>
            <a:r>
              <a:rPr lang="ru-RU" dirty="0"/>
              <a:t> «</a:t>
            </a:r>
            <a:r>
              <a:rPr lang="ru-RU" dirty="0" err="1"/>
              <a:t>алыпсатарлық</a:t>
            </a:r>
            <a:r>
              <a:rPr lang="ru-RU" dirty="0"/>
              <a:t>» </a:t>
            </a:r>
            <a:r>
              <a:rPr lang="ru-RU" dirty="0" err="1"/>
              <a:t>сипатта</a:t>
            </a:r>
            <a:r>
              <a:rPr lang="ru-RU" dirty="0"/>
              <a:t> </a:t>
            </a:r>
            <a:r>
              <a:rPr lang="ru-RU" dirty="0" err="1"/>
              <a:t>болады</a:t>
            </a:r>
            <a:r>
              <a:rPr lang="ru-RU" dirty="0"/>
              <a:t>. </a:t>
            </a:r>
            <a:r>
              <a:rPr lang="ru-RU" dirty="0" err="1"/>
              <a:t>Сонымен</a:t>
            </a:r>
            <a:r>
              <a:rPr lang="ru-RU" dirty="0"/>
              <a:t> </a:t>
            </a:r>
            <a:r>
              <a:rPr lang="ru-RU" dirty="0" err="1"/>
              <a:t>қатар</a:t>
            </a:r>
            <a:r>
              <a:rPr lang="ru-RU" dirty="0"/>
              <a:t>, </a:t>
            </a:r>
            <a:r>
              <a:rPr lang="ru-RU" dirty="0" err="1"/>
              <a:t>ұсынылған</a:t>
            </a:r>
            <a:r>
              <a:rPr lang="ru-RU" dirty="0"/>
              <a:t> </a:t>
            </a:r>
            <a:r>
              <a:rPr lang="ru-RU" dirty="0" err="1"/>
              <a:t>түзетулерді</a:t>
            </a:r>
            <a:r>
              <a:rPr lang="ru-RU" dirty="0"/>
              <a:t> </a:t>
            </a:r>
            <a:r>
              <a:rPr lang="ru-RU" dirty="0" err="1"/>
              <a:t>басқару</a:t>
            </a:r>
            <a:r>
              <a:rPr lang="ru-RU" dirty="0"/>
              <a:t> </a:t>
            </a:r>
            <a:r>
              <a:rPr lang="ru-RU" dirty="0" err="1"/>
              <a:t>қиын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ЖАТ </a:t>
            </a:r>
            <a:r>
              <a:rPr lang="ru-RU" dirty="0" err="1"/>
              <a:t>міндеттемелерін</a:t>
            </a:r>
            <a:r>
              <a:rPr lang="ru-RU" dirty="0"/>
              <a:t> </a:t>
            </a:r>
            <a:r>
              <a:rPr lang="ru-RU" dirty="0" err="1"/>
              <a:t>оңтайландыру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схемаларды</a:t>
            </a:r>
            <a:r>
              <a:rPr lang="ru-RU" dirty="0"/>
              <a:t> </a:t>
            </a:r>
            <a:r>
              <a:rPr lang="ru-RU" dirty="0" err="1"/>
              <a:t>қолдануға</a:t>
            </a:r>
            <a:r>
              <a:rPr lang="ru-RU" dirty="0"/>
              <a:t> </a:t>
            </a:r>
            <a:r>
              <a:rPr lang="ru-RU" dirty="0" err="1"/>
              <a:t>әкелуі</a:t>
            </a:r>
            <a:r>
              <a:rPr lang="ru-RU" dirty="0"/>
              <a:t> </a:t>
            </a:r>
            <a:r>
              <a:rPr lang="ru-RU" dirty="0" err="1"/>
              <a:t>мүмкін</a:t>
            </a:r>
            <a:r>
              <a:rPr lang="ru-RU" dirty="0"/>
              <a:t> », - </a:t>
            </a:r>
            <a:r>
              <a:rPr lang="ru-RU" dirty="0" err="1"/>
              <a:t>деді</a:t>
            </a:r>
            <a:r>
              <a:rPr lang="ru-RU" dirty="0"/>
              <a:t> </a:t>
            </a:r>
            <a:r>
              <a:rPr lang="ru-RU" dirty="0" err="1"/>
              <a:t>Мемлекеттік</a:t>
            </a:r>
            <a:r>
              <a:rPr lang="ru-RU" dirty="0"/>
              <a:t> </a:t>
            </a:r>
            <a:r>
              <a:rPr lang="ru-RU" dirty="0" err="1"/>
              <a:t>кірістер</a:t>
            </a:r>
            <a:r>
              <a:rPr lang="ru-RU" dirty="0"/>
              <a:t> </a:t>
            </a:r>
            <a:r>
              <a:rPr lang="ru-RU" dirty="0" err="1"/>
              <a:t>комитеті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859268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Сонымен</a:t>
            </a:r>
            <a:r>
              <a:rPr lang="ru-RU" dirty="0"/>
              <a:t> </a:t>
            </a:r>
            <a:r>
              <a:rPr lang="ru-RU" dirty="0" err="1"/>
              <a:t>қатар</a:t>
            </a:r>
            <a:r>
              <a:rPr lang="ru-RU" dirty="0"/>
              <a:t>, </a:t>
            </a:r>
            <a:r>
              <a:rPr lang="en-US" dirty="0" smtClean="0"/>
              <a:t>K</a:t>
            </a:r>
            <a:r>
              <a:rPr lang="kk-KZ" dirty="0" smtClean="0"/>
              <a:t>МК </a:t>
            </a:r>
            <a:r>
              <a:rPr lang="en-US" dirty="0" smtClean="0"/>
              <a:t> </a:t>
            </a:r>
            <a:r>
              <a:rPr lang="ru-RU" dirty="0" err="1"/>
              <a:t>шығындарды</a:t>
            </a:r>
            <a:r>
              <a:rPr lang="ru-RU" dirty="0"/>
              <a:t> </a:t>
            </a:r>
            <a:r>
              <a:rPr lang="ru-RU" dirty="0" err="1"/>
              <a:t>есепке</a:t>
            </a:r>
            <a:r>
              <a:rPr lang="ru-RU" dirty="0"/>
              <a:t> </a:t>
            </a:r>
            <a:r>
              <a:rPr lang="ru-RU" dirty="0" err="1"/>
              <a:t>алу</a:t>
            </a:r>
            <a:r>
              <a:rPr lang="ru-RU" dirty="0"/>
              <a:t> </a:t>
            </a:r>
            <a:r>
              <a:rPr lang="ru-RU" dirty="0" err="1"/>
              <a:t>басқа</a:t>
            </a:r>
            <a:r>
              <a:rPr lang="ru-RU" dirty="0"/>
              <a:t> </a:t>
            </a:r>
            <a:r>
              <a:rPr lang="ru-RU" dirty="0" err="1"/>
              <a:t>мүлікті</a:t>
            </a:r>
            <a:r>
              <a:rPr lang="ru-RU" dirty="0"/>
              <a:t> (</a:t>
            </a:r>
            <a:r>
              <a:rPr lang="ru-RU" dirty="0" err="1"/>
              <a:t>тұрғын</a:t>
            </a:r>
            <a:r>
              <a:rPr lang="ru-RU" dirty="0"/>
              <a:t> </a:t>
            </a:r>
            <a:r>
              <a:rPr lang="ru-RU" dirty="0" err="1"/>
              <a:t>үйді</a:t>
            </a:r>
            <a:r>
              <a:rPr lang="ru-RU" dirty="0"/>
              <a:t>, </a:t>
            </a:r>
            <a:r>
              <a:rPr lang="ru-RU" dirty="0" err="1"/>
              <a:t>көлікті</a:t>
            </a:r>
            <a:r>
              <a:rPr lang="ru-RU" dirty="0"/>
              <a:t>, </a:t>
            </a:r>
            <a:r>
              <a:rPr lang="ru-RU" dirty="0" err="1"/>
              <a:t>жерді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т. .</a:t>
            </a:r>
            <a:r>
              <a:rPr lang="ru-RU" dirty="0" err="1"/>
              <a:t>Сонымен</a:t>
            </a:r>
            <a:r>
              <a:rPr lang="ru-RU" dirty="0"/>
              <a:t> </a:t>
            </a:r>
            <a:r>
              <a:rPr lang="ru-RU" dirty="0" err="1"/>
              <a:t>қатар</a:t>
            </a:r>
            <a:r>
              <a:rPr lang="ru-RU" dirty="0"/>
              <a:t>, департамент </a:t>
            </a:r>
            <a:r>
              <a:rPr lang="ru-RU" dirty="0" err="1"/>
              <a:t>бағалы</a:t>
            </a:r>
            <a:r>
              <a:rPr lang="ru-RU" dirty="0"/>
              <a:t> </a:t>
            </a:r>
            <a:r>
              <a:rPr lang="ru-RU" dirty="0" err="1"/>
              <a:t>қағаздармен</a:t>
            </a:r>
            <a:r>
              <a:rPr lang="ru-RU" dirty="0"/>
              <a:t> </a:t>
            </a:r>
            <a:r>
              <a:rPr lang="ru-RU" dirty="0" err="1"/>
              <a:t>мәмілелер</a:t>
            </a:r>
            <a:r>
              <a:rPr lang="ru-RU" dirty="0"/>
              <a:t> </a:t>
            </a:r>
            <a:r>
              <a:rPr lang="ru-RU" dirty="0" err="1"/>
              <a:t>жасайтын</a:t>
            </a:r>
            <a:r>
              <a:rPr lang="ru-RU" dirty="0"/>
              <a:t> </a:t>
            </a:r>
            <a:r>
              <a:rPr lang="ru-RU" dirty="0" err="1"/>
              <a:t>инвесторларға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салу </a:t>
            </a:r>
            <a:r>
              <a:rPr lang="ru-RU" dirty="0" err="1"/>
              <a:t>тетіктерін</a:t>
            </a:r>
            <a:r>
              <a:rPr lang="ru-RU" dirty="0"/>
              <a:t> </a:t>
            </a:r>
            <a:r>
              <a:rPr lang="ru-RU" dirty="0" err="1"/>
              <a:t>белгіледі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96327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err="1">
                <a:solidFill>
                  <a:srgbClr val="FFC000"/>
                </a:solidFill>
              </a:rPr>
              <a:t>Заңды</a:t>
            </a:r>
            <a:r>
              <a:rPr lang="ru-RU" sz="2800" b="1" dirty="0">
                <a:solidFill>
                  <a:srgbClr val="FFC000"/>
                </a:solidFill>
              </a:rPr>
              <a:t> </a:t>
            </a:r>
            <a:r>
              <a:rPr lang="ru-RU" sz="2800" b="1" dirty="0" err="1">
                <a:solidFill>
                  <a:srgbClr val="FFC000"/>
                </a:solidFill>
              </a:rPr>
              <a:t>тұлғаның</a:t>
            </a:r>
            <a:r>
              <a:rPr lang="ru-RU" sz="2800" b="1" dirty="0">
                <a:solidFill>
                  <a:srgbClr val="FFC000"/>
                </a:solidFill>
              </a:rPr>
              <a:t> </a:t>
            </a:r>
            <a:r>
              <a:rPr lang="ru-RU" sz="2800" b="1" dirty="0" err="1">
                <a:solidFill>
                  <a:srgbClr val="FFC000"/>
                </a:solidFill>
              </a:rPr>
              <a:t>корпоративтік</a:t>
            </a:r>
            <a:r>
              <a:rPr lang="ru-RU" sz="2800" b="1" dirty="0">
                <a:solidFill>
                  <a:srgbClr val="FFC000"/>
                </a:solidFill>
              </a:rPr>
              <a:t> </a:t>
            </a:r>
            <a:r>
              <a:rPr lang="ru-RU" sz="2800" b="1" dirty="0" err="1">
                <a:solidFill>
                  <a:srgbClr val="FFC000"/>
                </a:solidFill>
              </a:rPr>
              <a:t>табыс</a:t>
            </a:r>
            <a:r>
              <a:rPr lang="ru-RU" sz="2800" b="1" dirty="0">
                <a:solidFill>
                  <a:srgbClr val="FFC000"/>
                </a:solidFill>
              </a:rPr>
              <a:t> </a:t>
            </a:r>
            <a:r>
              <a:rPr lang="ru-RU" sz="2800" b="1" dirty="0" err="1">
                <a:solidFill>
                  <a:srgbClr val="FFC000"/>
                </a:solidFill>
              </a:rPr>
              <a:t>салығы</a:t>
            </a:r>
            <a:r>
              <a:rPr lang="ru-RU" sz="2800" b="1" dirty="0">
                <a:solidFill>
                  <a:srgbClr val="FFC000"/>
                </a:solidFill>
              </a:rPr>
              <a:t> </a:t>
            </a:r>
            <a:r>
              <a:rPr lang="ru-RU" sz="2800" b="1" dirty="0" err="1">
                <a:solidFill>
                  <a:srgbClr val="FFC000"/>
                </a:solidFill>
              </a:rPr>
              <a:t>бойынша</a:t>
            </a:r>
            <a:r>
              <a:rPr lang="ru-RU" sz="2800" b="1" dirty="0">
                <a:solidFill>
                  <a:srgbClr val="FFC000"/>
                </a:solidFill>
              </a:rPr>
              <a:t> </a:t>
            </a:r>
            <a:r>
              <a:rPr lang="ru-RU" sz="2800" b="1" dirty="0" err="1" smtClean="0">
                <a:solidFill>
                  <a:srgbClr val="FFC000"/>
                </a:solidFill>
              </a:rPr>
              <a:t>міндеттемелері</a:t>
            </a:r>
            <a:endParaRPr lang="ru-RU" sz="2800" b="1" dirty="0">
              <a:solidFill>
                <a:srgbClr val="FFC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err="1" smtClean="0"/>
              <a:t>Салық</a:t>
            </a:r>
            <a:r>
              <a:rPr lang="ru-RU" dirty="0" smtClean="0"/>
              <a:t> </a:t>
            </a:r>
            <a:r>
              <a:rPr lang="ru-RU" dirty="0" err="1" smtClean="0"/>
              <a:t>төлеуші</a:t>
            </a:r>
            <a:r>
              <a:rPr lang="ru-RU" dirty="0" smtClean="0"/>
              <a:t> </a:t>
            </a:r>
            <a:r>
              <a:rPr lang="ru-RU" dirty="0"/>
              <a:t>​​</a:t>
            </a:r>
            <a:r>
              <a:rPr lang="ru-RU" dirty="0" err="1"/>
              <a:t>қарыз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мемлекеттік</a:t>
            </a:r>
            <a:r>
              <a:rPr lang="ru-RU" dirty="0"/>
              <a:t> </a:t>
            </a:r>
            <a:r>
              <a:rPr lang="ru-RU" dirty="0" err="1"/>
              <a:t>бағалы</a:t>
            </a:r>
            <a:r>
              <a:rPr lang="ru-RU" dirty="0"/>
              <a:t> </a:t>
            </a:r>
            <a:r>
              <a:rPr lang="ru-RU" dirty="0" err="1"/>
              <a:t>қағаздар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сыйақылар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салынатын</a:t>
            </a:r>
            <a:r>
              <a:rPr lang="ru-RU" dirty="0"/>
              <a:t> </a:t>
            </a:r>
            <a:r>
              <a:rPr lang="ru-RU" dirty="0" err="1"/>
              <a:t>табысты</a:t>
            </a:r>
            <a:r>
              <a:rPr lang="ru-RU" dirty="0"/>
              <a:t>, резидент </a:t>
            </a:r>
            <a:r>
              <a:rPr lang="ru-RU" dirty="0" err="1"/>
              <a:t>заңды</a:t>
            </a:r>
            <a:r>
              <a:rPr lang="ru-RU" dirty="0"/>
              <a:t> </a:t>
            </a:r>
            <a:r>
              <a:rPr lang="ru-RU" dirty="0" err="1"/>
              <a:t>тұлға</a:t>
            </a:r>
            <a:r>
              <a:rPr lang="ru-RU" dirty="0"/>
              <a:t> </a:t>
            </a:r>
            <a:r>
              <a:rPr lang="ru-RU" dirty="0" err="1"/>
              <a:t>шығарған</a:t>
            </a:r>
            <a:r>
              <a:rPr lang="ru-RU" dirty="0"/>
              <a:t> </a:t>
            </a:r>
            <a:r>
              <a:rPr lang="ru-RU" dirty="0" err="1"/>
              <a:t>акцияларды</a:t>
            </a:r>
            <a:r>
              <a:rPr lang="ru-RU" dirty="0"/>
              <a:t> </a:t>
            </a:r>
            <a:r>
              <a:rPr lang="ru-RU" dirty="0" err="1"/>
              <a:t>сатудан</a:t>
            </a:r>
            <a:r>
              <a:rPr lang="ru-RU" dirty="0"/>
              <a:t> </a:t>
            </a:r>
            <a:r>
              <a:rPr lang="ru-RU" dirty="0" err="1"/>
              <a:t>түскен</a:t>
            </a:r>
            <a:r>
              <a:rPr lang="ru-RU" dirty="0"/>
              <a:t> </a:t>
            </a:r>
            <a:r>
              <a:rPr lang="ru-RU" dirty="0" err="1"/>
              <a:t>құн</a:t>
            </a:r>
            <a:r>
              <a:rPr lang="ru-RU" dirty="0"/>
              <a:t> </a:t>
            </a:r>
            <a:r>
              <a:rPr lang="ru-RU" dirty="0" err="1"/>
              <a:t>өсімдерін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сол</a:t>
            </a:r>
            <a:r>
              <a:rPr lang="ru-RU" dirty="0"/>
              <a:t> </a:t>
            </a:r>
            <a:r>
              <a:rPr lang="ru-RU" dirty="0" err="1"/>
              <a:t>сияқтыларды</a:t>
            </a:r>
            <a:r>
              <a:rPr lang="ru-RU" dirty="0"/>
              <a:t> </a:t>
            </a:r>
            <a:r>
              <a:rPr lang="ru-RU" dirty="0" err="1"/>
              <a:t>азайтуға</a:t>
            </a:r>
            <a:r>
              <a:rPr lang="ru-RU" dirty="0"/>
              <a:t> </a:t>
            </a:r>
            <a:r>
              <a:rPr lang="ru-RU" dirty="0" err="1"/>
              <a:t>құқылы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Осылайша</a:t>
            </a:r>
            <a:r>
              <a:rPr lang="ru-RU" dirty="0"/>
              <a:t>,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төлеушінің</a:t>
            </a:r>
            <a:r>
              <a:rPr lang="ru-RU" dirty="0"/>
              <a:t> </a:t>
            </a:r>
            <a:r>
              <a:rPr lang="ru-RU" dirty="0" err="1"/>
              <a:t>кірістер</a:t>
            </a:r>
            <a:r>
              <a:rPr lang="ru-RU" dirty="0"/>
              <a:t> мен </a:t>
            </a:r>
            <a:r>
              <a:rPr lang="ru-RU" dirty="0" err="1"/>
              <a:t>шығыстар</a:t>
            </a:r>
            <a:r>
              <a:rPr lang="ru-RU" dirty="0"/>
              <a:t> </a:t>
            </a:r>
            <a:r>
              <a:rPr lang="ru-RU" dirty="0" err="1"/>
              <a:t>сомасына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залалдар</a:t>
            </a:r>
            <a:r>
              <a:rPr lang="ru-RU" dirty="0"/>
              <a:t> </a:t>
            </a:r>
            <a:r>
              <a:rPr lang="ru-RU" dirty="0" err="1"/>
              <a:t>сомасына</a:t>
            </a:r>
            <a:r>
              <a:rPr lang="ru-RU" dirty="0"/>
              <a:t> </a:t>
            </a:r>
            <a:r>
              <a:rPr lang="ru-RU" dirty="0" err="1"/>
              <a:t>азайтылған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салынатын</a:t>
            </a:r>
            <a:r>
              <a:rPr lang="ru-RU" dirty="0"/>
              <a:t> </a:t>
            </a:r>
            <a:r>
              <a:rPr lang="ru-RU" dirty="0" err="1"/>
              <a:t>табысы</a:t>
            </a:r>
            <a:r>
              <a:rPr lang="ru-RU" dirty="0"/>
              <a:t> 20% ставка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салуға</a:t>
            </a:r>
            <a:r>
              <a:rPr lang="ru-RU" dirty="0"/>
              <a:t> </a:t>
            </a:r>
            <a:r>
              <a:rPr lang="ru-RU" dirty="0" err="1"/>
              <a:t>жатады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566485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«КТС </a:t>
            </a:r>
            <a:r>
              <a:rPr lang="ru-RU" dirty="0" err="1"/>
              <a:t>төлеуші</a:t>
            </a:r>
            <a:r>
              <a:rPr lang="ru-RU" dirty="0"/>
              <a:t> ​​</a:t>
            </a:r>
            <a:r>
              <a:rPr lang="ru-RU" dirty="0" err="1"/>
              <a:t>корпоративтік</a:t>
            </a:r>
            <a:r>
              <a:rPr lang="ru-RU" dirty="0"/>
              <a:t> </a:t>
            </a:r>
            <a:r>
              <a:rPr lang="ru-RU" dirty="0" err="1"/>
              <a:t>табыс</a:t>
            </a:r>
            <a:r>
              <a:rPr lang="ru-RU" dirty="0"/>
              <a:t> </a:t>
            </a:r>
            <a:r>
              <a:rPr lang="ru-RU" dirty="0" err="1"/>
              <a:t>салығы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декларацияны</a:t>
            </a:r>
            <a:r>
              <a:rPr lang="ru-RU" dirty="0"/>
              <a:t> </a:t>
            </a:r>
            <a:r>
              <a:rPr lang="ru-RU" dirty="0" err="1"/>
              <a:t>орналасқан</a:t>
            </a:r>
            <a:r>
              <a:rPr lang="ru-RU" dirty="0"/>
              <a:t> </a:t>
            </a:r>
            <a:r>
              <a:rPr lang="ru-RU" dirty="0" err="1"/>
              <a:t>жері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органына</a:t>
            </a:r>
            <a:r>
              <a:rPr lang="ru-RU" dirty="0"/>
              <a:t> </a:t>
            </a:r>
            <a:r>
              <a:rPr lang="ru-RU" dirty="0" err="1"/>
              <a:t>есепті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кезеңінен</a:t>
            </a:r>
            <a:r>
              <a:rPr lang="ru-RU" dirty="0"/>
              <a:t> </a:t>
            </a:r>
            <a:r>
              <a:rPr lang="ru-RU" dirty="0" err="1"/>
              <a:t>кейінгі</a:t>
            </a:r>
            <a:r>
              <a:rPr lang="ru-RU" dirty="0"/>
              <a:t> </a:t>
            </a:r>
            <a:r>
              <a:rPr lang="ru-RU" dirty="0" err="1"/>
              <a:t>жылдың</a:t>
            </a:r>
            <a:r>
              <a:rPr lang="ru-RU" dirty="0"/>
              <a:t> 31 </a:t>
            </a:r>
            <a:r>
              <a:rPr lang="ru-RU" dirty="0" err="1"/>
              <a:t>наурызынан</a:t>
            </a:r>
            <a:r>
              <a:rPr lang="ru-RU" dirty="0"/>
              <a:t> </a:t>
            </a:r>
            <a:r>
              <a:rPr lang="ru-RU" dirty="0" err="1"/>
              <a:t>кешіктірмей</a:t>
            </a:r>
            <a:r>
              <a:rPr lang="ru-RU" dirty="0"/>
              <a:t> </a:t>
            </a:r>
            <a:r>
              <a:rPr lang="ru-RU" dirty="0" err="1"/>
              <a:t>табыс</a:t>
            </a:r>
            <a:r>
              <a:rPr lang="ru-RU" dirty="0"/>
              <a:t> </a:t>
            </a:r>
            <a:r>
              <a:rPr lang="ru-RU" dirty="0" err="1"/>
              <a:t>етеді</a:t>
            </a:r>
            <a:r>
              <a:rPr lang="ru-RU" dirty="0"/>
              <a:t>.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ретте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төлеуші</a:t>
            </a:r>
            <a:r>
              <a:rPr lang="ru-RU" dirty="0"/>
              <a:t> ​​КТС-</a:t>
            </a:r>
            <a:r>
              <a:rPr lang="ru-RU" dirty="0" err="1"/>
              <a:t>ті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кезеңінің</a:t>
            </a:r>
            <a:r>
              <a:rPr lang="ru-RU" dirty="0"/>
              <a:t> </a:t>
            </a:r>
            <a:r>
              <a:rPr lang="ru-RU" dirty="0" err="1"/>
              <a:t>нәтижелері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соңғы</a:t>
            </a:r>
            <a:r>
              <a:rPr lang="ru-RU" dirty="0"/>
              <a:t> </a:t>
            </a:r>
            <a:r>
              <a:rPr lang="ru-RU" dirty="0" err="1"/>
              <a:t>күннен</a:t>
            </a:r>
            <a:r>
              <a:rPr lang="ru-RU" dirty="0"/>
              <a:t> </a:t>
            </a:r>
            <a:r>
              <a:rPr lang="ru-RU" dirty="0" err="1"/>
              <a:t>кейін</a:t>
            </a:r>
            <a:r>
              <a:rPr lang="ru-RU" dirty="0"/>
              <a:t> </a:t>
            </a:r>
            <a:r>
              <a:rPr lang="ru-RU" dirty="0" err="1"/>
              <a:t>күнтізбелік</a:t>
            </a:r>
            <a:r>
              <a:rPr lang="ru-RU" dirty="0"/>
              <a:t> 10 </a:t>
            </a:r>
            <a:r>
              <a:rPr lang="ru-RU" dirty="0" err="1"/>
              <a:t>күннен</a:t>
            </a:r>
            <a:r>
              <a:rPr lang="ru-RU" dirty="0"/>
              <a:t> </a:t>
            </a:r>
            <a:r>
              <a:rPr lang="ru-RU" dirty="0" err="1"/>
              <a:t>кешіктірмей</a:t>
            </a:r>
            <a:r>
              <a:rPr lang="ru-RU" dirty="0"/>
              <a:t> </a:t>
            </a:r>
            <a:r>
              <a:rPr lang="ru-RU" dirty="0" err="1"/>
              <a:t>төлейді</a:t>
            </a:r>
            <a:r>
              <a:rPr lang="ru-RU" dirty="0"/>
              <a:t> », - </a:t>
            </a:r>
            <a:r>
              <a:rPr lang="ru-RU" dirty="0" err="1"/>
              <a:t>деді</a:t>
            </a:r>
            <a:r>
              <a:rPr lang="ru-RU" dirty="0"/>
              <a:t> </a:t>
            </a:r>
            <a:r>
              <a:rPr lang="ru-RU" dirty="0" smtClean="0"/>
              <a:t>КМК.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582115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err="1"/>
              <a:t>Құн</a:t>
            </a:r>
            <a:r>
              <a:rPr lang="ru-RU" sz="3200" b="1" dirty="0"/>
              <a:t> </a:t>
            </a:r>
            <a:r>
              <a:rPr lang="ru-RU" sz="3200" b="1" dirty="0" err="1"/>
              <a:t>өсімінен</a:t>
            </a:r>
            <a:r>
              <a:rPr lang="ru-RU" sz="3200" b="1" dirty="0"/>
              <a:t> </a:t>
            </a:r>
            <a:r>
              <a:rPr lang="ru-RU" sz="3200" b="1" dirty="0" err="1"/>
              <a:t>түсетін</a:t>
            </a:r>
            <a:r>
              <a:rPr lang="ru-RU" sz="3200" b="1" dirty="0"/>
              <a:t> </a:t>
            </a:r>
            <a:r>
              <a:rPr lang="ru-RU" sz="3200" b="1" dirty="0" err="1"/>
              <a:t>Қазақстандағы</a:t>
            </a:r>
            <a:r>
              <a:rPr lang="ru-RU" sz="3200" b="1" dirty="0"/>
              <a:t> </a:t>
            </a:r>
            <a:r>
              <a:rPr lang="ru-RU" sz="3200" b="1" dirty="0" err="1"/>
              <a:t>көздерден</a:t>
            </a:r>
            <a:r>
              <a:rPr lang="ru-RU" sz="3200" b="1" dirty="0"/>
              <a:t> резидент </a:t>
            </a:r>
            <a:r>
              <a:rPr lang="ru-RU" sz="3200" b="1" dirty="0" err="1"/>
              <a:t>еместердің</a:t>
            </a:r>
            <a:r>
              <a:rPr lang="ru-RU" sz="3200" b="1" dirty="0"/>
              <a:t> </a:t>
            </a:r>
            <a:r>
              <a:rPr lang="ru-RU" sz="3200" b="1" dirty="0" err="1" smtClean="0"/>
              <a:t>кірісі</a:t>
            </a: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Резидент </a:t>
            </a:r>
            <a:r>
              <a:rPr lang="ru-RU" dirty="0" err="1" smtClean="0"/>
              <a:t>емес</a:t>
            </a:r>
            <a:r>
              <a:rPr lang="ru-RU" dirty="0" smtClean="0"/>
              <a:t> </a:t>
            </a:r>
            <a:r>
              <a:rPr lang="ru-RU" dirty="0" err="1"/>
              <a:t>заңды</a:t>
            </a:r>
            <a:r>
              <a:rPr lang="ru-RU" dirty="0"/>
              <a:t> </a:t>
            </a:r>
            <a:r>
              <a:rPr lang="ru-RU" dirty="0" err="1"/>
              <a:t>тұлғаның</a:t>
            </a:r>
            <a:r>
              <a:rPr lang="ru-RU" dirty="0"/>
              <a:t> </a:t>
            </a:r>
            <a:r>
              <a:rPr lang="ru-RU" dirty="0" err="1"/>
              <a:t>Қазақстандағы</a:t>
            </a:r>
            <a:r>
              <a:rPr lang="ru-RU" dirty="0"/>
              <a:t> </a:t>
            </a:r>
            <a:r>
              <a:rPr lang="ru-RU" dirty="0" err="1"/>
              <a:t>көздер</a:t>
            </a:r>
            <a:r>
              <a:rPr lang="en-US" dirty="0" err="1"/>
              <a:t>i</a:t>
            </a:r>
            <a:r>
              <a:rPr lang="ru-RU" dirty="0" err="1"/>
              <a:t>нен</a:t>
            </a:r>
            <a:r>
              <a:rPr lang="ru-RU" dirty="0"/>
              <a:t> </a:t>
            </a:r>
            <a:r>
              <a:rPr lang="ru-RU" dirty="0" err="1"/>
              <a:t>алынатын</a:t>
            </a:r>
            <a:r>
              <a:rPr lang="ru-RU" dirty="0"/>
              <a:t> </a:t>
            </a:r>
            <a:r>
              <a:rPr lang="ru-RU" dirty="0" err="1"/>
              <a:t>табысы</a:t>
            </a:r>
            <a:r>
              <a:rPr lang="ru-RU" dirty="0"/>
              <a:t> </a:t>
            </a:r>
            <a:r>
              <a:rPr lang="ru-RU" dirty="0" err="1"/>
              <a:t>төлем</a:t>
            </a:r>
            <a:r>
              <a:rPr lang="ru-RU" dirty="0"/>
              <a:t> </a:t>
            </a:r>
            <a:r>
              <a:rPr lang="ru-RU" dirty="0" err="1"/>
              <a:t>көз</a:t>
            </a:r>
            <a:r>
              <a:rPr lang="en-US" dirty="0" err="1"/>
              <a:t>i</a:t>
            </a:r>
            <a:r>
              <a:rPr lang="ru-RU" dirty="0" err="1"/>
              <a:t>нен</a:t>
            </a:r>
            <a:r>
              <a:rPr lang="ru-RU" dirty="0"/>
              <a:t> </a:t>
            </a:r>
            <a:r>
              <a:rPr lang="ru-RU" dirty="0" err="1"/>
              <a:t>шегер</a:t>
            </a:r>
            <a:r>
              <a:rPr lang="en-US" dirty="0" err="1"/>
              <a:t>i</a:t>
            </a:r>
            <a:r>
              <a:rPr lang="ru-RU" dirty="0" err="1"/>
              <a:t>мсіз</a:t>
            </a:r>
            <a:r>
              <a:rPr lang="ru-RU" dirty="0"/>
              <a:t> КТС </a:t>
            </a:r>
            <a:r>
              <a:rPr lang="ru-RU" dirty="0" err="1"/>
              <a:t>салынады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err="1" smtClean="0"/>
              <a:t>Кіріс</a:t>
            </a:r>
            <a:r>
              <a:rPr lang="ru-RU" dirty="0" smtClean="0"/>
              <a:t> </a:t>
            </a:r>
            <a:r>
              <a:rPr lang="ru-RU" dirty="0" err="1"/>
              <a:t>бойынша</a:t>
            </a:r>
            <a:r>
              <a:rPr lang="ru-RU" dirty="0"/>
              <a:t> КТС </a:t>
            </a:r>
            <a:r>
              <a:rPr lang="ru-RU" dirty="0" err="1"/>
              <a:t>есептеу</a:t>
            </a:r>
            <a:r>
              <a:rPr lang="ru-RU" dirty="0"/>
              <a:t> мен </a:t>
            </a:r>
            <a:r>
              <a:rPr lang="ru-RU" dirty="0" err="1"/>
              <a:t>шегерімдерді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агенті</a:t>
            </a:r>
            <a:r>
              <a:rPr lang="ru-RU" dirty="0"/>
              <a:t> </a:t>
            </a:r>
            <a:r>
              <a:rPr lang="ru-RU" dirty="0" err="1"/>
              <a:t>жүзеге</a:t>
            </a:r>
            <a:r>
              <a:rPr lang="ru-RU" dirty="0"/>
              <a:t> </a:t>
            </a:r>
            <a:r>
              <a:rPr lang="ru-RU" dirty="0" err="1"/>
              <a:t>асырады:Бейрезиденттің</a:t>
            </a:r>
            <a:r>
              <a:rPr lang="ru-RU" dirty="0"/>
              <a:t> </a:t>
            </a:r>
            <a:r>
              <a:rPr lang="ru-RU" dirty="0" err="1"/>
              <a:t>Қазақстандағы</a:t>
            </a:r>
            <a:r>
              <a:rPr lang="ru-RU" dirty="0"/>
              <a:t> </a:t>
            </a:r>
            <a:r>
              <a:rPr lang="ru-RU" dirty="0" err="1"/>
              <a:t>көздерден</a:t>
            </a:r>
            <a:r>
              <a:rPr lang="ru-RU" dirty="0"/>
              <a:t> </a:t>
            </a:r>
            <a:r>
              <a:rPr lang="ru-RU" dirty="0" err="1"/>
              <a:t>құн</a:t>
            </a:r>
            <a:r>
              <a:rPr lang="ru-RU" dirty="0"/>
              <a:t> </a:t>
            </a:r>
            <a:r>
              <a:rPr lang="ru-RU" dirty="0" err="1"/>
              <a:t>өсімінен</a:t>
            </a:r>
            <a:r>
              <a:rPr lang="ru-RU" dirty="0"/>
              <a:t> </a:t>
            </a:r>
            <a:r>
              <a:rPr lang="ru-RU" dirty="0" err="1"/>
              <a:t>түсетін</a:t>
            </a:r>
            <a:r>
              <a:rPr lang="ru-RU" dirty="0"/>
              <a:t> </a:t>
            </a:r>
            <a:r>
              <a:rPr lang="ru-RU" dirty="0" err="1"/>
              <a:t>кірісіне</a:t>
            </a:r>
            <a:r>
              <a:rPr lang="ru-RU" dirty="0"/>
              <a:t> 15% ставка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салынады</a:t>
            </a:r>
            <a:r>
              <a:rPr lang="ru-RU" dirty="0" smtClean="0"/>
              <a:t>.</a:t>
            </a:r>
          </a:p>
          <a:p>
            <a:r>
              <a:rPr lang="ru-RU" dirty="0" smtClean="0"/>
              <a:t>«</a:t>
            </a:r>
            <a:r>
              <a:rPr lang="ru-RU" dirty="0"/>
              <a:t>Ел </a:t>
            </a:r>
            <a:r>
              <a:rPr lang="ru-RU" dirty="0" err="1"/>
              <a:t>аумағында</a:t>
            </a:r>
            <a:r>
              <a:rPr lang="ru-RU" dirty="0"/>
              <a:t> </a:t>
            </a:r>
            <a:r>
              <a:rPr lang="ru-RU" dirty="0" err="1"/>
              <a:t>жұмыс</a:t>
            </a:r>
            <a:r>
              <a:rPr lang="ru-RU" dirty="0"/>
              <a:t> </a:t>
            </a:r>
            <a:r>
              <a:rPr lang="ru-RU" dirty="0" err="1"/>
              <a:t>істейтін</a:t>
            </a:r>
            <a:r>
              <a:rPr lang="ru-RU" dirty="0"/>
              <a:t> </a:t>
            </a:r>
            <a:r>
              <a:rPr lang="ru-RU" dirty="0" err="1"/>
              <a:t>қор</a:t>
            </a:r>
            <a:r>
              <a:rPr lang="ru-RU" dirty="0"/>
              <a:t> </a:t>
            </a:r>
            <a:r>
              <a:rPr lang="ru-RU" dirty="0" err="1"/>
              <a:t>биржасында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шетелдік</a:t>
            </a:r>
            <a:r>
              <a:rPr lang="ru-RU" dirty="0"/>
              <a:t> </a:t>
            </a:r>
            <a:r>
              <a:rPr lang="ru-RU" dirty="0" err="1"/>
              <a:t>қор</a:t>
            </a:r>
            <a:r>
              <a:rPr lang="ru-RU" dirty="0"/>
              <a:t> </a:t>
            </a:r>
            <a:r>
              <a:rPr lang="ru-RU" dirty="0" err="1"/>
              <a:t>биржасында</a:t>
            </a:r>
            <a:r>
              <a:rPr lang="ru-RU" dirty="0"/>
              <a:t> </a:t>
            </a:r>
            <a:r>
              <a:rPr lang="ru-RU" dirty="0" err="1"/>
              <a:t>ашық</a:t>
            </a:r>
            <a:r>
              <a:rPr lang="ru-RU" dirty="0"/>
              <a:t> </a:t>
            </a:r>
            <a:r>
              <a:rPr lang="ru-RU" dirty="0" err="1"/>
              <a:t>сауда-саттық</a:t>
            </a:r>
            <a:r>
              <a:rPr lang="ru-RU" dirty="0"/>
              <a:t>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сату</a:t>
            </a:r>
            <a:r>
              <a:rPr lang="ru-RU" dirty="0"/>
              <a:t> </a:t>
            </a:r>
            <a:r>
              <a:rPr lang="ru-RU" dirty="0" err="1"/>
              <a:t>кезінде</a:t>
            </a:r>
            <a:r>
              <a:rPr lang="ru-RU" dirty="0"/>
              <a:t> </a:t>
            </a:r>
            <a:r>
              <a:rPr lang="ru-RU" dirty="0" err="1"/>
              <a:t>құн</a:t>
            </a:r>
            <a:r>
              <a:rPr lang="ru-RU" dirty="0"/>
              <a:t> </a:t>
            </a:r>
            <a:r>
              <a:rPr lang="ru-RU" dirty="0" err="1"/>
              <a:t>өсімінен</a:t>
            </a:r>
            <a:r>
              <a:rPr lang="ru-RU" dirty="0"/>
              <a:t> </a:t>
            </a:r>
            <a:r>
              <a:rPr lang="ru-RU" dirty="0" err="1"/>
              <a:t>түсетін</a:t>
            </a:r>
            <a:r>
              <a:rPr lang="ru-RU" dirty="0"/>
              <a:t> резидент </a:t>
            </a:r>
            <a:r>
              <a:rPr lang="ru-RU" dirty="0" err="1"/>
              <a:t>еместердің</a:t>
            </a:r>
            <a:r>
              <a:rPr lang="ru-RU" dirty="0"/>
              <a:t> </a:t>
            </a:r>
            <a:r>
              <a:rPr lang="ru-RU" dirty="0" err="1"/>
              <a:t>кірісіне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салынбайды</a:t>
            </a:r>
            <a:r>
              <a:rPr lang="ru-RU" dirty="0"/>
              <a:t>», - </a:t>
            </a:r>
            <a:r>
              <a:rPr lang="ru-RU" dirty="0" err="1"/>
              <a:t>деді</a:t>
            </a:r>
            <a:r>
              <a:rPr lang="ru-RU" dirty="0"/>
              <a:t> </a:t>
            </a:r>
            <a:r>
              <a:rPr lang="ru-RU" dirty="0" err="1"/>
              <a:t>ведомствода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631767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/>
              <a:t>Жеке </a:t>
            </a:r>
            <a:r>
              <a:rPr lang="ru-RU" sz="3600" b="1" dirty="0" err="1"/>
              <a:t>табыс</a:t>
            </a:r>
            <a:r>
              <a:rPr lang="ru-RU" sz="3600" b="1" dirty="0"/>
              <a:t> </a:t>
            </a:r>
            <a:r>
              <a:rPr lang="ru-RU" sz="3600" b="1" dirty="0" err="1"/>
              <a:t>салығы</a:t>
            </a:r>
            <a:r>
              <a:rPr lang="ru-RU" sz="3600" b="1" dirty="0"/>
              <a:t> </a:t>
            </a:r>
            <a:r>
              <a:rPr lang="ru-RU" sz="3600" b="1" dirty="0" err="1"/>
              <a:t>бойынша</a:t>
            </a:r>
            <a:r>
              <a:rPr lang="ru-RU" sz="3600" b="1" dirty="0"/>
              <a:t> </a:t>
            </a:r>
            <a:r>
              <a:rPr lang="ru-RU" sz="3600" b="1" dirty="0" err="1"/>
              <a:t>міндеттемелер</a:t>
            </a:r>
            <a:endParaRPr lang="ru-RU" sz="3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 smtClean="0"/>
              <a:t>ЖТС  </a:t>
            </a:r>
            <a:r>
              <a:rPr lang="ru-RU" dirty="0" err="1"/>
              <a:t>бюджетіне</a:t>
            </a:r>
            <a:r>
              <a:rPr lang="ru-RU" dirty="0"/>
              <a:t> </a:t>
            </a:r>
            <a:r>
              <a:rPr lang="ru-RU" dirty="0" err="1"/>
              <a:t>есептеуді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төлеуді</a:t>
            </a:r>
            <a:r>
              <a:rPr lang="ru-RU" dirty="0"/>
              <a:t> </a:t>
            </a:r>
            <a:r>
              <a:rPr lang="ru-RU" dirty="0" err="1"/>
              <a:t>жеке</a:t>
            </a:r>
            <a:r>
              <a:rPr lang="ru-RU" dirty="0"/>
              <a:t> </a:t>
            </a:r>
            <a:r>
              <a:rPr lang="ru-RU" dirty="0" err="1"/>
              <a:t>тұлға</a:t>
            </a:r>
            <a:r>
              <a:rPr lang="ru-RU" dirty="0"/>
              <a:t> </a:t>
            </a:r>
            <a:r>
              <a:rPr lang="ru-RU" dirty="0" err="1"/>
              <a:t>дербес</a:t>
            </a:r>
            <a:r>
              <a:rPr lang="ru-RU" dirty="0"/>
              <a:t> </a:t>
            </a:r>
            <a:r>
              <a:rPr lang="ru-RU" dirty="0" err="1"/>
              <a:t>жүргізеді</a:t>
            </a:r>
            <a:r>
              <a:rPr lang="ru-RU" dirty="0"/>
              <a:t>: </a:t>
            </a:r>
            <a:r>
              <a:rPr lang="ru-RU" dirty="0" err="1"/>
              <a:t>төлем</a:t>
            </a:r>
            <a:r>
              <a:rPr lang="ru-RU" dirty="0"/>
              <a:t> </a:t>
            </a:r>
            <a:r>
              <a:rPr lang="ru-RU" dirty="0" err="1"/>
              <a:t>кейіннен</a:t>
            </a:r>
            <a:r>
              <a:rPr lang="ru-RU" dirty="0"/>
              <a:t> </a:t>
            </a:r>
            <a:r>
              <a:rPr lang="ru-RU" dirty="0" smtClean="0"/>
              <a:t>ЖТС </a:t>
            </a:r>
            <a:r>
              <a:rPr lang="ru-RU" dirty="0" err="1"/>
              <a:t>декларациясында</a:t>
            </a:r>
            <a:r>
              <a:rPr lang="ru-RU" dirty="0"/>
              <a:t> </a:t>
            </a:r>
            <a:r>
              <a:rPr lang="ru-RU" dirty="0" err="1"/>
              <a:t>көрсетіле</a:t>
            </a:r>
            <a:r>
              <a:rPr lang="ru-RU" dirty="0"/>
              <a:t> </a:t>
            </a:r>
            <a:r>
              <a:rPr lang="ru-RU" dirty="0" err="1"/>
              <a:t>отырып</a:t>
            </a:r>
            <a:r>
              <a:rPr lang="ru-RU" dirty="0"/>
              <a:t>,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кезеңі</a:t>
            </a:r>
            <a:r>
              <a:rPr lang="ru-RU" dirty="0"/>
              <a:t> </a:t>
            </a:r>
            <a:r>
              <a:rPr lang="ru-RU" dirty="0" err="1"/>
              <a:t>ішінде</a:t>
            </a:r>
            <a:r>
              <a:rPr lang="ru-RU" dirty="0"/>
              <a:t> </a:t>
            </a:r>
            <a:r>
              <a:rPr lang="ru-RU" dirty="0" err="1"/>
              <a:t>алынған</a:t>
            </a:r>
            <a:r>
              <a:rPr lang="ru-RU" dirty="0"/>
              <a:t> </a:t>
            </a:r>
            <a:r>
              <a:rPr lang="ru-RU" dirty="0" err="1"/>
              <a:t>кірістер</a:t>
            </a:r>
            <a:r>
              <a:rPr lang="ru-RU" dirty="0"/>
              <a:t> </a:t>
            </a:r>
            <a:r>
              <a:rPr lang="ru-RU" dirty="0" err="1"/>
              <a:t>негізінде</a:t>
            </a:r>
            <a:r>
              <a:rPr lang="ru-RU" dirty="0"/>
              <a:t> </a:t>
            </a:r>
            <a:r>
              <a:rPr lang="ru-RU" dirty="0" err="1"/>
              <a:t>жүргізіледі.Салық</a:t>
            </a:r>
            <a:r>
              <a:rPr lang="ru-RU" dirty="0"/>
              <a:t> </a:t>
            </a:r>
            <a:r>
              <a:rPr lang="ru-RU" dirty="0" err="1"/>
              <a:t>төлеушінің</a:t>
            </a:r>
            <a:r>
              <a:rPr lang="ru-RU" dirty="0"/>
              <a:t> </a:t>
            </a:r>
            <a:r>
              <a:rPr lang="ru-RU" dirty="0" err="1"/>
              <a:t>табысына</a:t>
            </a:r>
            <a:r>
              <a:rPr lang="ru-RU" dirty="0"/>
              <a:t> 10% ставка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салынады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 err="1"/>
              <a:t>Егер</a:t>
            </a:r>
            <a:r>
              <a:rPr lang="ru-RU" dirty="0"/>
              <a:t> резидент </a:t>
            </a:r>
            <a:r>
              <a:rPr lang="ru-RU" dirty="0" err="1"/>
              <a:t>жеке</a:t>
            </a:r>
            <a:r>
              <a:rPr lang="ru-RU" dirty="0"/>
              <a:t> </a:t>
            </a:r>
            <a:r>
              <a:rPr lang="ru-RU" dirty="0" err="1"/>
              <a:t>тұлға</a:t>
            </a:r>
            <a:r>
              <a:rPr lang="ru-RU" dirty="0"/>
              <a:t> </a:t>
            </a:r>
            <a:r>
              <a:rPr lang="ru-RU" dirty="0" err="1"/>
              <a:t>Қазақстаннан</a:t>
            </a:r>
            <a:r>
              <a:rPr lang="ru-RU" dirty="0"/>
              <a:t> </a:t>
            </a:r>
            <a:r>
              <a:rPr lang="ru-RU" dirty="0" err="1"/>
              <a:t>тысқары</a:t>
            </a:r>
            <a:r>
              <a:rPr lang="ru-RU" dirty="0"/>
              <a:t> </a:t>
            </a:r>
            <a:r>
              <a:rPr lang="ru-RU" dirty="0" err="1"/>
              <a:t>жерлерде</a:t>
            </a:r>
            <a:r>
              <a:rPr lang="ru-RU" dirty="0"/>
              <a:t>,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ішінде</a:t>
            </a:r>
            <a:r>
              <a:rPr lang="ru-RU" dirty="0"/>
              <a:t> </a:t>
            </a:r>
            <a:r>
              <a:rPr lang="ru-RU" dirty="0" err="1"/>
              <a:t>қор</a:t>
            </a:r>
            <a:r>
              <a:rPr lang="ru-RU" dirty="0"/>
              <a:t> </a:t>
            </a:r>
            <a:r>
              <a:rPr lang="ru-RU" dirty="0" err="1"/>
              <a:t>биржаларындағы</a:t>
            </a:r>
            <a:r>
              <a:rPr lang="ru-RU" dirty="0"/>
              <a:t> </a:t>
            </a:r>
            <a:r>
              <a:rPr lang="ru-RU" dirty="0" err="1"/>
              <a:t>операциялардан</a:t>
            </a:r>
            <a:r>
              <a:rPr lang="ru-RU" dirty="0"/>
              <a:t> </a:t>
            </a:r>
            <a:r>
              <a:rPr lang="ru-RU" dirty="0" err="1"/>
              <a:t>кіріс</a:t>
            </a:r>
            <a:r>
              <a:rPr lang="ru-RU" dirty="0"/>
              <a:t> </a:t>
            </a:r>
            <a:r>
              <a:rPr lang="ru-RU" dirty="0" err="1"/>
              <a:t>алса</a:t>
            </a:r>
            <a:r>
              <a:rPr lang="ru-RU" dirty="0"/>
              <a:t>, </a:t>
            </a:r>
            <a:r>
              <a:rPr lang="ru-RU" dirty="0" err="1"/>
              <a:t>мұндай</a:t>
            </a:r>
            <a:r>
              <a:rPr lang="ru-RU" dirty="0"/>
              <a:t> </a:t>
            </a:r>
            <a:r>
              <a:rPr lang="ru-RU" dirty="0" err="1"/>
              <a:t>тұлға</a:t>
            </a:r>
            <a:r>
              <a:rPr lang="ru-RU" dirty="0"/>
              <a:t> 10% </a:t>
            </a:r>
            <a:r>
              <a:rPr lang="ru-RU" dirty="0" err="1"/>
              <a:t>мөлшерлеме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 (</a:t>
            </a:r>
            <a:r>
              <a:rPr lang="ru-RU" dirty="0" err="1"/>
              <a:t>осындай</a:t>
            </a:r>
            <a:r>
              <a:rPr lang="ru-RU" dirty="0"/>
              <a:t> </a:t>
            </a:r>
            <a:r>
              <a:rPr lang="ru-RU" dirty="0" err="1"/>
              <a:t>кірістер</a:t>
            </a:r>
            <a:r>
              <a:rPr lang="ru-RU" dirty="0"/>
              <a:t> </a:t>
            </a:r>
            <a:r>
              <a:rPr lang="ru-RU" dirty="0" err="1"/>
              <a:t>алынған</a:t>
            </a:r>
            <a:r>
              <a:rPr lang="ru-RU" dirty="0"/>
              <a:t> </a:t>
            </a:r>
            <a:r>
              <a:rPr lang="ru-RU" dirty="0" err="1"/>
              <a:t>жылдан</a:t>
            </a:r>
            <a:r>
              <a:rPr lang="ru-RU" dirty="0"/>
              <a:t> </a:t>
            </a:r>
            <a:r>
              <a:rPr lang="ru-RU" dirty="0" err="1"/>
              <a:t>кейінгі</a:t>
            </a:r>
            <a:r>
              <a:rPr lang="ru-RU" dirty="0"/>
              <a:t> </a:t>
            </a:r>
            <a:r>
              <a:rPr lang="ru-RU" dirty="0" err="1"/>
              <a:t>жылдың</a:t>
            </a:r>
            <a:r>
              <a:rPr lang="ru-RU" dirty="0"/>
              <a:t> 10 </a:t>
            </a:r>
            <a:r>
              <a:rPr lang="ru-RU" dirty="0" err="1"/>
              <a:t>сәуірінен</a:t>
            </a:r>
            <a:r>
              <a:rPr lang="ru-RU" dirty="0"/>
              <a:t> </a:t>
            </a:r>
            <a:r>
              <a:rPr lang="ru-RU" dirty="0" err="1"/>
              <a:t>кешіктірмей</a:t>
            </a:r>
            <a:r>
              <a:rPr lang="ru-RU" dirty="0"/>
              <a:t>) </a:t>
            </a:r>
            <a:r>
              <a:rPr lang="ru-RU" dirty="0" smtClean="0"/>
              <a:t>ЖТС-</a:t>
            </a:r>
            <a:r>
              <a:rPr lang="ru-RU" dirty="0" err="1" smtClean="0"/>
              <a:t>ны</a:t>
            </a:r>
            <a:r>
              <a:rPr lang="ru-RU" dirty="0" smtClean="0"/>
              <a:t> </a:t>
            </a:r>
            <a:r>
              <a:rPr lang="ru-RU" dirty="0" err="1"/>
              <a:t>дербес</a:t>
            </a:r>
            <a:r>
              <a:rPr lang="ru-RU" dirty="0"/>
              <a:t> </a:t>
            </a:r>
            <a:r>
              <a:rPr lang="ru-RU" dirty="0" err="1"/>
              <a:t>есептеуге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төлеуге</a:t>
            </a:r>
            <a:r>
              <a:rPr lang="ru-RU" dirty="0"/>
              <a:t> </a:t>
            </a:r>
            <a:r>
              <a:rPr lang="ru-RU" dirty="0" err="1"/>
              <a:t>міндетті</a:t>
            </a:r>
            <a:r>
              <a:rPr lang="ru-RU" dirty="0"/>
              <a:t>. ), </a:t>
            </a:r>
            <a:r>
              <a:rPr lang="ru-RU" dirty="0" err="1"/>
              <a:t>сондай-ақ</a:t>
            </a:r>
            <a:r>
              <a:rPr lang="ru-RU" dirty="0"/>
              <a:t> </a:t>
            </a:r>
            <a:r>
              <a:rPr lang="ru-RU" dirty="0" smtClean="0"/>
              <a:t>ЖТС </a:t>
            </a:r>
            <a:r>
              <a:rPr lang="ru-RU" dirty="0" err="1"/>
              <a:t>декларациясын</a:t>
            </a:r>
            <a:r>
              <a:rPr lang="ru-RU" dirty="0"/>
              <a:t> (240.00 </a:t>
            </a:r>
            <a:r>
              <a:rPr lang="ru-RU" dirty="0" err="1"/>
              <a:t>нысаны</a:t>
            </a:r>
            <a:r>
              <a:rPr lang="ru-RU" dirty="0"/>
              <a:t>) </a:t>
            </a:r>
            <a:r>
              <a:rPr lang="ru-RU" dirty="0" err="1"/>
              <a:t>ұсыну</a:t>
            </a:r>
            <a:r>
              <a:rPr lang="ru-RU" dirty="0"/>
              <a:t> </a:t>
            </a:r>
            <a:r>
              <a:rPr lang="ru-RU" dirty="0" err="1"/>
              <a:t>туралы</a:t>
            </a:r>
            <a:r>
              <a:rPr lang="ru-RU" dirty="0"/>
              <a:t> (</a:t>
            </a:r>
            <a:r>
              <a:rPr lang="ru-RU" dirty="0" err="1"/>
              <a:t>кіріс</a:t>
            </a:r>
            <a:r>
              <a:rPr lang="ru-RU" dirty="0"/>
              <a:t> </a:t>
            </a:r>
            <a:r>
              <a:rPr lang="ru-RU" dirty="0" err="1"/>
              <a:t>алынған</a:t>
            </a:r>
            <a:r>
              <a:rPr lang="ru-RU" dirty="0"/>
              <a:t> </a:t>
            </a:r>
            <a:r>
              <a:rPr lang="ru-RU" dirty="0" err="1"/>
              <a:t>жылдан</a:t>
            </a:r>
            <a:r>
              <a:rPr lang="ru-RU" dirty="0"/>
              <a:t> </a:t>
            </a:r>
            <a:r>
              <a:rPr lang="ru-RU" dirty="0" err="1"/>
              <a:t>кейінгі</a:t>
            </a:r>
            <a:r>
              <a:rPr lang="ru-RU" dirty="0"/>
              <a:t> </a:t>
            </a:r>
            <a:r>
              <a:rPr lang="ru-RU" dirty="0" err="1"/>
              <a:t>жылдың</a:t>
            </a:r>
            <a:r>
              <a:rPr lang="ru-RU" dirty="0"/>
              <a:t> 31 </a:t>
            </a:r>
            <a:r>
              <a:rPr lang="ru-RU" dirty="0" err="1"/>
              <a:t>наурызынан</a:t>
            </a:r>
            <a:r>
              <a:rPr lang="ru-RU" dirty="0"/>
              <a:t> </a:t>
            </a:r>
            <a:r>
              <a:rPr lang="ru-RU" dirty="0" err="1"/>
              <a:t>кешіктірмей</a:t>
            </a:r>
            <a:r>
              <a:rPr lang="ru-RU" dirty="0" smtClean="0"/>
              <a:t>).</a:t>
            </a:r>
          </a:p>
          <a:p>
            <a:r>
              <a:rPr lang="ru-RU" dirty="0" smtClean="0"/>
              <a:t>«</a:t>
            </a:r>
            <a:r>
              <a:rPr lang="ru-RU" dirty="0" err="1"/>
              <a:t>Қос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салуды</a:t>
            </a:r>
            <a:r>
              <a:rPr lang="ru-RU" dirty="0"/>
              <a:t> </a:t>
            </a:r>
            <a:r>
              <a:rPr lang="ru-RU" dirty="0" err="1"/>
              <a:t>болдырмау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резидент </a:t>
            </a:r>
            <a:r>
              <a:rPr lang="ru-RU" dirty="0" err="1"/>
              <a:t>жеке</a:t>
            </a:r>
            <a:r>
              <a:rPr lang="ru-RU" dirty="0"/>
              <a:t> </a:t>
            </a:r>
            <a:r>
              <a:rPr lang="ru-RU" dirty="0" err="1"/>
              <a:t>тұлғаның</a:t>
            </a:r>
            <a:r>
              <a:rPr lang="ru-RU" dirty="0"/>
              <a:t> </a:t>
            </a:r>
            <a:r>
              <a:rPr lang="ru-RU" dirty="0" err="1"/>
              <a:t>Қазақстаннан</a:t>
            </a:r>
            <a:r>
              <a:rPr lang="ru-RU" dirty="0"/>
              <a:t> </a:t>
            </a:r>
            <a:r>
              <a:rPr lang="ru-RU" dirty="0" err="1"/>
              <a:t>тысқары</a:t>
            </a:r>
            <a:r>
              <a:rPr lang="ru-RU" dirty="0"/>
              <a:t> </a:t>
            </a:r>
            <a:r>
              <a:rPr lang="ru-RU" dirty="0" err="1"/>
              <a:t>жерлердегі</a:t>
            </a:r>
            <a:r>
              <a:rPr lang="ru-RU" dirty="0"/>
              <a:t> </a:t>
            </a:r>
            <a:r>
              <a:rPr lang="ru-RU" dirty="0" err="1"/>
              <a:t>көздерден</a:t>
            </a:r>
            <a:r>
              <a:rPr lang="ru-RU" dirty="0"/>
              <a:t> </a:t>
            </a:r>
            <a:r>
              <a:rPr lang="ru-RU" dirty="0" err="1"/>
              <a:t>алған</a:t>
            </a:r>
            <a:r>
              <a:rPr lang="ru-RU" dirty="0"/>
              <a:t> </a:t>
            </a:r>
            <a:r>
              <a:rPr lang="ru-RU" dirty="0" err="1"/>
              <a:t>табысы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елден</a:t>
            </a:r>
            <a:r>
              <a:rPr lang="ru-RU" dirty="0"/>
              <a:t> </a:t>
            </a:r>
            <a:r>
              <a:rPr lang="ru-RU" dirty="0" err="1"/>
              <a:t>тыс</a:t>
            </a:r>
            <a:r>
              <a:rPr lang="ru-RU" dirty="0"/>
              <a:t> </a:t>
            </a:r>
            <a:r>
              <a:rPr lang="ru-RU" dirty="0" err="1"/>
              <a:t>төленген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сомасын</a:t>
            </a:r>
            <a:r>
              <a:rPr lang="ru-RU" dirty="0"/>
              <a:t> </a:t>
            </a:r>
            <a:r>
              <a:rPr lang="ru-RU" dirty="0" err="1"/>
              <a:t>есепке</a:t>
            </a:r>
            <a:r>
              <a:rPr lang="ru-RU" dirty="0"/>
              <a:t> </a:t>
            </a:r>
            <a:r>
              <a:rPr lang="ru-RU" dirty="0" err="1"/>
              <a:t>алу</a:t>
            </a:r>
            <a:r>
              <a:rPr lang="ru-RU" dirty="0"/>
              <a:t> </a:t>
            </a:r>
            <a:r>
              <a:rPr lang="ru-RU" dirty="0" err="1"/>
              <a:t>көзделуде</a:t>
            </a:r>
            <a:r>
              <a:rPr lang="ru-RU" dirty="0"/>
              <a:t>.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ретте</a:t>
            </a:r>
            <a:r>
              <a:rPr lang="ru-RU" dirty="0"/>
              <a:t> </a:t>
            </a:r>
            <a:r>
              <a:rPr lang="ru-RU" dirty="0" err="1"/>
              <a:t>төленген</a:t>
            </a:r>
            <a:r>
              <a:rPr lang="ru-RU" dirty="0"/>
              <a:t> </a:t>
            </a:r>
            <a:r>
              <a:rPr lang="ru-RU" dirty="0" err="1"/>
              <a:t>шетелдік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сомасын</a:t>
            </a:r>
            <a:r>
              <a:rPr lang="ru-RU" dirty="0"/>
              <a:t> </a:t>
            </a:r>
            <a:r>
              <a:rPr lang="ru-RU" dirty="0" err="1"/>
              <a:t>есепке</a:t>
            </a:r>
            <a:r>
              <a:rPr lang="ru-RU" dirty="0"/>
              <a:t> </a:t>
            </a:r>
            <a:r>
              <a:rPr lang="ru-RU" dirty="0" err="1"/>
              <a:t>алу</a:t>
            </a:r>
            <a:r>
              <a:rPr lang="ru-RU" dirty="0"/>
              <a:t> 10% </a:t>
            </a:r>
            <a:r>
              <a:rPr lang="ru-RU" dirty="0" err="1"/>
              <a:t>мөлшерлеме</a:t>
            </a:r>
            <a:r>
              <a:rPr lang="ru-RU" dirty="0"/>
              <a:t> </a:t>
            </a:r>
            <a:r>
              <a:rPr lang="ru-RU" dirty="0" err="1"/>
              <a:t>шегінде</a:t>
            </a:r>
            <a:r>
              <a:rPr lang="ru-RU" dirty="0"/>
              <a:t> </a:t>
            </a:r>
            <a:r>
              <a:rPr lang="ru-RU" dirty="0" err="1"/>
              <a:t>мүмкін</a:t>
            </a:r>
            <a:r>
              <a:rPr lang="ru-RU" dirty="0"/>
              <a:t> </a:t>
            </a:r>
            <a:r>
              <a:rPr lang="ru-RU" dirty="0" err="1"/>
              <a:t>болады</a:t>
            </a:r>
            <a:r>
              <a:rPr lang="ru-RU" dirty="0"/>
              <a:t>», - 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/>
              <a:t>түсіндірді</a:t>
            </a:r>
            <a:r>
              <a:rPr lang="ru-RU" dirty="0"/>
              <a:t> </a:t>
            </a:r>
            <a:r>
              <a:rPr lang="kk-KZ" dirty="0"/>
              <a:t> </a:t>
            </a:r>
            <a:r>
              <a:rPr lang="kk-KZ" dirty="0" smtClean="0"/>
              <a:t>КМК</a:t>
            </a:r>
            <a:r>
              <a:rPr lang="en-US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0169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b="1" dirty="0" err="1"/>
              <a:t>Жергілікті</a:t>
            </a:r>
            <a:r>
              <a:rPr lang="ru-RU" sz="3100" b="1" dirty="0"/>
              <a:t> </a:t>
            </a:r>
            <a:r>
              <a:rPr lang="ru-RU" sz="3100" b="1" dirty="0" err="1"/>
              <a:t>қор</a:t>
            </a:r>
            <a:r>
              <a:rPr lang="ru-RU" sz="3100" b="1" dirty="0"/>
              <a:t> </a:t>
            </a:r>
            <a:r>
              <a:rPr lang="ru-RU" sz="3100" b="1" dirty="0" err="1"/>
              <a:t>нарығында</a:t>
            </a:r>
            <a:r>
              <a:rPr lang="ru-RU" sz="3100" b="1" dirty="0"/>
              <a:t> </a:t>
            </a:r>
            <a:r>
              <a:rPr lang="ru-RU" sz="3100" b="1" dirty="0" err="1"/>
              <a:t>және</a:t>
            </a:r>
            <a:r>
              <a:rPr lang="ru-RU" sz="3100" b="1" dirty="0"/>
              <a:t> АХҚО </a:t>
            </a:r>
            <a:r>
              <a:rPr lang="ru-RU" sz="3100" b="1" dirty="0" err="1"/>
              <a:t>аумағында</a:t>
            </a:r>
            <a:r>
              <a:rPr lang="ru-RU" sz="3100" b="1" dirty="0"/>
              <a:t> </a:t>
            </a:r>
            <a:r>
              <a:rPr lang="ru-RU" sz="3100" b="1" dirty="0" err="1"/>
              <a:t>бағалы</a:t>
            </a:r>
            <a:r>
              <a:rPr lang="ru-RU" sz="3100" b="1" dirty="0"/>
              <a:t> </a:t>
            </a:r>
            <a:r>
              <a:rPr lang="ru-RU" sz="3100" b="1" dirty="0" err="1"/>
              <a:t>қағаздармен</a:t>
            </a:r>
            <a:r>
              <a:rPr lang="ru-RU" sz="3100" b="1" dirty="0"/>
              <a:t> </a:t>
            </a:r>
            <a:r>
              <a:rPr lang="ru-RU" sz="3100" b="1" dirty="0" err="1"/>
              <a:t>операциялардан</a:t>
            </a:r>
            <a:r>
              <a:rPr lang="ru-RU" sz="3100" b="1" dirty="0"/>
              <a:t> </a:t>
            </a:r>
            <a:r>
              <a:rPr lang="ru-RU" sz="3100" b="1" dirty="0" err="1"/>
              <a:t>түсетін</a:t>
            </a:r>
            <a:r>
              <a:rPr lang="ru-RU" sz="3100" b="1" dirty="0"/>
              <a:t> </a:t>
            </a:r>
            <a:r>
              <a:rPr lang="ru-RU" sz="3100" b="1" dirty="0" err="1"/>
              <a:t>табысқа</a:t>
            </a:r>
            <a:r>
              <a:rPr lang="ru-RU" sz="3100" b="1" dirty="0"/>
              <a:t> </a:t>
            </a:r>
            <a:r>
              <a:rPr lang="ru-RU" sz="3100" b="1" dirty="0" err="1"/>
              <a:t>салық</a:t>
            </a:r>
            <a:r>
              <a:rPr lang="ru-RU" sz="3100" b="1" dirty="0"/>
              <a:t> салу</a:t>
            </a:r>
            <a:r>
              <a:rPr lang="ru-RU" dirty="0"/>
              <a:t>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dirty="0" smtClean="0"/>
              <a:t>Жеке </a:t>
            </a:r>
            <a:r>
              <a:rPr lang="ru-RU" dirty="0" err="1"/>
              <a:t>тұлға</a:t>
            </a:r>
            <a:r>
              <a:rPr lang="ru-RU" dirty="0"/>
              <a:t> </a:t>
            </a:r>
            <a:r>
              <a:rPr lang="ru-RU" dirty="0" err="1"/>
              <a:t>азаматтық-құқықтық</a:t>
            </a:r>
            <a:r>
              <a:rPr lang="ru-RU" dirty="0"/>
              <a:t> </a:t>
            </a:r>
            <a:r>
              <a:rPr lang="ru-RU" dirty="0" err="1"/>
              <a:t>шарт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кіріс</a:t>
            </a:r>
            <a:r>
              <a:rPr lang="ru-RU" dirty="0"/>
              <a:t> </a:t>
            </a:r>
            <a:r>
              <a:rPr lang="ru-RU" dirty="0" err="1"/>
              <a:t>алған</a:t>
            </a:r>
            <a:r>
              <a:rPr lang="ru-RU" dirty="0"/>
              <a:t> </a:t>
            </a:r>
            <a:r>
              <a:rPr lang="ru-RU" dirty="0" err="1"/>
              <a:t>жағдайда</a:t>
            </a:r>
            <a:r>
              <a:rPr lang="ru-RU" dirty="0"/>
              <a:t> </a:t>
            </a:r>
            <a:r>
              <a:rPr lang="ru-RU" dirty="0" smtClean="0"/>
              <a:t>ЖТС  </a:t>
            </a:r>
            <a:r>
              <a:rPr lang="ru-RU" dirty="0" err="1"/>
              <a:t>есептеу</a:t>
            </a:r>
            <a:r>
              <a:rPr lang="ru-RU" dirty="0"/>
              <a:t>, </a:t>
            </a:r>
            <a:r>
              <a:rPr lang="ru-RU" dirty="0" err="1"/>
              <a:t>ұстау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аудару</a:t>
            </a:r>
            <a:r>
              <a:rPr lang="ru-RU" dirty="0"/>
              <a:t> </a:t>
            </a:r>
            <a:r>
              <a:rPr lang="ru-RU" dirty="0" err="1"/>
              <a:t>жөніндегі</a:t>
            </a:r>
            <a:r>
              <a:rPr lang="ru-RU" dirty="0"/>
              <a:t> </a:t>
            </a:r>
            <a:r>
              <a:rPr lang="ru-RU" dirty="0" err="1"/>
              <a:t>міндет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агентінің</a:t>
            </a:r>
            <a:r>
              <a:rPr lang="ru-RU" dirty="0"/>
              <a:t> </a:t>
            </a:r>
            <a:r>
              <a:rPr lang="ru-RU" dirty="0" err="1"/>
              <a:t>резидентіне</a:t>
            </a:r>
            <a:r>
              <a:rPr lang="ru-RU" dirty="0"/>
              <a:t> </a:t>
            </a:r>
            <a:r>
              <a:rPr lang="ru-RU" dirty="0" err="1"/>
              <a:t>жүктеледі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err="1" smtClean="0"/>
              <a:t>Бұл</a:t>
            </a:r>
            <a:r>
              <a:rPr lang="ru-RU" dirty="0" smtClean="0"/>
              <a:t> </a:t>
            </a:r>
            <a:r>
              <a:rPr lang="ru-RU" dirty="0" err="1"/>
              <a:t>ретте</a:t>
            </a:r>
            <a:r>
              <a:rPr lang="ru-RU" dirty="0"/>
              <a:t> </a:t>
            </a:r>
            <a:r>
              <a:rPr lang="ru-RU" dirty="0" err="1"/>
              <a:t>жеке</a:t>
            </a:r>
            <a:r>
              <a:rPr lang="ru-RU" dirty="0"/>
              <a:t> </a:t>
            </a:r>
            <a:r>
              <a:rPr lang="ru-RU" dirty="0" err="1"/>
              <a:t>тұлғаның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салынатын</a:t>
            </a:r>
            <a:r>
              <a:rPr lang="ru-RU" dirty="0"/>
              <a:t> </a:t>
            </a:r>
            <a:r>
              <a:rPr lang="ru-RU" dirty="0" err="1"/>
              <a:t>табысынан</a:t>
            </a:r>
            <a:r>
              <a:rPr lang="ru-RU" dirty="0"/>
              <a:t> </a:t>
            </a:r>
            <a:r>
              <a:rPr lang="ru-RU" dirty="0" err="1"/>
              <a:t>мыналар</a:t>
            </a:r>
            <a:r>
              <a:rPr lang="ru-RU" dirty="0"/>
              <a:t> </a:t>
            </a:r>
            <a:r>
              <a:rPr lang="ru-RU" dirty="0" err="1"/>
              <a:t>алынып</a:t>
            </a:r>
            <a:r>
              <a:rPr lang="ru-RU" dirty="0"/>
              <a:t> </a:t>
            </a:r>
            <a:r>
              <a:rPr lang="ru-RU" dirty="0" err="1"/>
              <a:t>тасталады</a:t>
            </a:r>
            <a:r>
              <a:rPr lang="ru-RU" dirty="0"/>
              <a:t>: </a:t>
            </a:r>
            <a:r>
              <a:rPr lang="ru-RU" dirty="0" err="1"/>
              <a:t>мемлекеттік</a:t>
            </a:r>
            <a:r>
              <a:rPr lang="ru-RU" dirty="0"/>
              <a:t> </a:t>
            </a:r>
            <a:r>
              <a:rPr lang="ru-RU" dirty="0" err="1"/>
              <a:t>борыштық</a:t>
            </a:r>
            <a:r>
              <a:rPr lang="ru-RU" dirty="0"/>
              <a:t> </a:t>
            </a:r>
            <a:r>
              <a:rPr lang="ru-RU" dirty="0" err="1"/>
              <a:t>бағалы</a:t>
            </a:r>
            <a:r>
              <a:rPr lang="ru-RU" dirty="0"/>
              <a:t> </a:t>
            </a:r>
            <a:r>
              <a:rPr lang="ru-RU" dirty="0" err="1"/>
              <a:t>қағаздар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сыйақылар</a:t>
            </a:r>
            <a:r>
              <a:rPr lang="ru-RU" dirty="0"/>
              <a:t>, </a:t>
            </a:r>
            <a:r>
              <a:rPr lang="ru-RU" dirty="0" err="1"/>
              <a:t>агенттік</a:t>
            </a:r>
            <a:r>
              <a:rPr lang="ru-RU" dirty="0"/>
              <a:t> </a:t>
            </a:r>
            <a:r>
              <a:rPr lang="ru-RU" dirty="0" err="1"/>
              <a:t>облигацияларды</a:t>
            </a:r>
            <a:r>
              <a:rPr lang="ru-RU" dirty="0"/>
              <a:t> </a:t>
            </a:r>
            <a:r>
              <a:rPr lang="ru-RU" dirty="0" err="1"/>
              <a:t>сатудан</a:t>
            </a:r>
            <a:r>
              <a:rPr lang="ru-RU" dirty="0"/>
              <a:t> </a:t>
            </a:r>
            <a:r>
              <a:rPr lang="ru-RU" dirty="0" err="1"/>
              <a:t>түсетін</a:t>
            </a:r>
            <a:r>
              <a:rPr lang="ru-RU" dirty="0"/>
              <a:t> </a:t>
            </a:r>
            <a:r>
              <a:rPr lang="ru-RU" dirty="0" err="1"/>
              <a:t>құн</a:t>
            </a:r>
            <a:r>
              <a:rPr lang="ru-RU" dirty="0"/>
              <a:t> </a:t>
            </a:r>
            <a:r>
              <a:rPr lang="ru-RU" dirty="0" err="1"/>
              <a:t>өсімдері</a:t>
            </a:r>
            <a:r>
              <a:rPr lang="ru-RU" dirty="0"/>
              <a:t>, </a:t>
            </a:r>
            <a:r>
              <a:rPr lang="ru-RU" dirty="0" err="1"/>
              <a:t>бағалы</a:t>
            </a:r>
            <a:r>
              <a:rPr lang="ru-RU" dirty="0"/>
              <a:t> </a:t>
            </a:r>
            <a:r>
              <a:rPr lang="ru-RU" dirty="0" err="1"/>
              <a:t>қағаздар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дивидендтер</a:t>
            </a:r>
            <a:r>
              <a:rPr lang="ru-RU" dirty="0"/>
              <a:t> мен </a:t>
            </a:r>
            <a:r>
              <a:rPr lang="ru-RU" dirty="0" err="1"/>
              <a:t>сыйақылар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т.б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Өз</a:t>
            </a:r>
            <a:r>
              <a:rPr lang="ru-RU" dirty="0" smtClean="0"/>
              <a:t> </a:t>
            </a:r>
            <a:r>
              <a:rPr lang="ru-RU" dirty="0" err="1"/>
              <a:t>кезегінде</a:t>
            </a:r>
            <a:r>
              <a:rPr lang="ru-RU" dirty="0"/>
              <a:t>, АХҚО </a:t>
            </a:r>
            <a:r>
              <a:rPr lang="ru-RU" dirty="0" err="1"/>
              <a:t>қатысушылары</a:t>
            </a:r>
            <a:r>
              <a:rPr lang="ru-RU" dirty="0"/>
              <a:t> 2066 </a:t>
            </a:r>
            <a:r>
              <a:rPr lang="ru-RU" dirty="0" err="1"/>
              <a:t>жылдың</a:t>
            </a:r>
            <a:r>
              <a:rPr lang="ru-RU" dirty="0"/>
              <a:t> 1 </a:t>
            </a:r>
            <a:r>
              <a:rPr lang="ru-RU" dirty="0" err="1"/>
              <a:t>қаңтарына</a:t>
            </a:r>
            <a:r>
              <a:rPr lang="ru-RU" dirty="0"/>
              <a:t> </a:t>
            </a:r>
            <a:r>
              <a:rPr lang="ru-RU" dirty="0" err="1"/>
              <a:t>дейін</a:t>
            </a:r>
            <a:r>
              <a:rPr lang="ru-RU" dirty="0"/>
              <a:t> </a:t>
            </a:r>
            <a:r>
              <a:rPr lang="ru-RU" dirty="0" err="1"/>
              <a:t>орталық</a:t>
            </a:r>
            <a:r>
              <a:rPr lang="ru-RU" dirty="0"/>
              <a:t> </a:t>
            </a:r>
            <a:r>
              <a:rPr lang="ru-RU" dirty="0" err="1"/>
              <a:t>аумағында</a:t>
            </a:r>
            <a:r>
              <a:rPr lang="ru-RU" dirty="0"/>
              <a:t> </a:t>
            </a:r>
            <a:r>
              <a:rPr lang="ru-RU" dirty="0" err="1"/>
              <a:t>қаржылық</a:t>
            </a:r>
            <a:r>
              <a:rPr lang="ru-RU" dirty="0"/>
              <a:t> </a:t>
            </a:r>
            <a:r>
              <a:rPr lang="ru-RU" dirty="0" err="1"/>
              <a:t>қызметтерді</a:t>
            </a:r>
            <a:r>
              <a:rPr lang="ru-RU" dirty="0"/>
              <a:t> </a:t>
            </a:r>
            <a:r>
              <a:rPr lang="ru-RU" dirty="0" err="1"/>
              <a:t>көрсетуден</a:t>
            </a:r>
            <a:r>
              <a:rPr lang="ru-RU" dirty="0"/>
              <a:t> </a:t>
            </a:r>
            <a:r>
              <a:rPr lang="ru-RU" dirty="0" err="1"/>
              <a:t>алынған</a:t>
            </a:r>
            <a:r>
              <a:rPr lang="ru-RU" dirty="0"/>
              <a:t> </a:t>
            </a:r>
            <a:r>
              <a:rPr lang="ru-RU" dirty="0" err="1"/>
              <a:t>кірістер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 КТС </a:t>
            </a:r>
            <a:r>
              <a:rPr lang="ru-RU" dirty="0" err="1"/>
              <a:t>төлеуден</a:t>
            </a:r>
            <a:r>
              <a:rPr lang="ru-RU" dirty="0"/>
              <a:t> </a:t>
            </a:r>
            <a:r>
              <a:rPr lang="ru-RU" dirty="0" err="1"/>
              <a:t>босатылады</a:t>
            </a:r>
            <a:r>
              <a:rPr lang="ru-RU" dirty="0"/>
              <a:t>,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ішінде</a:t>
            </a:r>
            <a:r>
              <a:rPr lang="ru-RU" dirty="0"/>
              <a:t>: </a:t>
            </a:r>
            <a:r>
              <a:rPr lang="ru-RU" dirty="0" err="1"/>
              <a:t>инвестициялық</a:t>
            </a:r>
            <a:r>
              <a:rPr lang="ru-RU" dirty="0"/>
              <a:t> </a:t>
            </a:r>
            <a:r>
              <a:rPr lang="ru-RU" dirty="0" err="1"/>
              <a:t>қорлардың</a:t>
            </a:r>
            <a:r>
              <a:rPr lang="ru-RU" dirty="0"/>
              <a:t> </a:t>
            </a:r>
            <a:r>
              <a:rPr lang="ru-RU" dirty="0" err="1"/>
              <a:t>активтерін</a:t>
            </a:r>
            <a:r>
              <a:rPr lang="ru-RU" dirty="0"/>
              <a:t> </a:t>
            </a:r>
            <a:r>
              <a:rPr lang="ru-RU" dirty="0" err="1"/>
              <a:t>басқару</a:t>
            </a:r>
            <a:r>
              <a:rPr lang="ru-RU" dirty="0"/>
              <a:t>, </a:t>
            </a:r>
            <a:r>
              <a:rPr lang="ru-RU" dirty="0" err="1"/>
              <a:t>оларды</a:t>
            </a:r>
            <a:r>
              <a:rPr lang="ru-RU" dirty="0"/>
              <a:t> </a:t>
            </a:r>
            <a:r>
              <a:rPr lang="ru-RU" dirty="0" err="1"/>
              <a:t>есепке</a:t>
            </a:r>
            <a:r>
              <a:rPr lang="ru-RU" dirty="0"/>
              <a:t> </a:t>
            </a:r>
            <a:r>
              <a:rPr lang="ru-RU" dirty="0" err="1"/>
              <a:t>алу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сақтау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қызметтер</a:t>
            </a:r>
            <a:r>
              <a:rPr lang="ru-RU" dirty="0"/>
              <a:t>, </a:t>
            </a:r>
            <a:r>
              <a:rPr lang="ru-RU" dirty="0" err="1"/>
              <a:t>сондай-ақ</a:t>
            </a:r>
            <a:r>
              <a:rPr lang="ru-RU" dirty="0"/>
              <a:t> </a:t>
            </a:r>
            <a:r>
              <a:rPr lang="ru-RU" dirty="0" err="1"/>
              <a:t>сондай-ақ</a:t>
            </a:r>
            <a:r>
              <a:rPr lang="ru-RU" dirty="0"/>
              <a:t> </a:t>
            </a:r>
            <a:r>
              <a:rPr lang="ru-RU" dirty="0" err="1"/>
              <a:t>бағалы</a:t>
            </a:r>
            <a:r>
              <a:rPr lang="ru-RU" dirty="0"/>
              <a:t> </a:t>
            </a:r>
            <a:r>
              <a:rPr lang="ru-RU" dirty="0" err="1"/>
              <a:t>қағаздарды</a:t>
            </a:r>
            <a:r>
              <a:rPr lang="ru-RU" dirty="0"/>
              <a:t> </a:t>
            </a:r>
            <a:r>
              <a:rPr lang="ru-RU" dirty="0" err="1"/>
              <a:t>шығаруды</a:t>
            </a:r>
            <a:r>
              <a:rPr lang="ru-RU" dirty="0"/>
              <a:t>, </a:t>
            </a:r>
            <a:r>
              <a:rPr lang="ru-RU" dirty="0" err="1"/>
              <a:t>орналастыруды</a:t>
            </a:r>
            <a:r>
              <a:rPr lang="ru-RU" dirty="0"/>
              <a:t>, </a:t>
            </a:r>
            <a:r>
              <a:rPr lang="ru-RU" dirty="0" err="1"/>
              <a:t>айналысын</a:t>
            </a:r>
            <a:r>
              <a:rPr lang="ru-RU" dirty="0"/>
              <a:t>, </a:t>
            </a:r>
            <a:r>
              <a:rPr lang="ru-RU" dirty="0" err="1"/>
              <a:t>өтелуін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өтелуін</a:t>
            </a:r>
            <a:r>
              <a:rPr lang="ru-RU" dirty="0"/>
              <a:t> </a:t>
            </a:r>
            <a:r>
              <a:rPr lang="ru-RU" dirty="0" err="1"/>
              <a:t>қамтамасыз</a:t>
            </a:r>
            <a:r>
              <a:rPr lang="ru-RU" dirty="0"/>
              <a:t> </a:t>
            </a:r>
            <a:r>
              <a:rPr lang="ru-RU" dirty="0" err="1"/>
              <a:t>ету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Бұған</a:t>
            </a:r>
            <a:r>
              <a:rPr lang="ru-RU" dirty="0" smtClean="0"/>
              <a:t> </a:t>
            </a:r>
            <a:r>
              <a:rPr lang="ru-RU" dirty="0" err="1"/>
              <a:t>дейін</a:t>
            </a:r>
            <a:r>
              <a:rPr lang="ru-RU" dirty="0"/>
              <a:t> </a:t>
            </a:r>
            <a:r>
              <a:rPr lang="en-US" dirty="0"/>
              <a:t>LS </a:t>
            </a:r>
            <a:r>
              <a:rPr lang="ru-RU" dirty="0" err="1"/>
              <a:t>Қазақстанда</a:t>
            </a:r>
            <a:r>
              <a:rPr lang="ru-RU" dirty="0"/>
              <a:t> </a:t>
            </a:r>
            <a:r>
              <a:rPr lang="ru-RU" dirty="0" err="1"/>
              <a:t>сыртқы</a:t>
            </a:r>
            <a:r>
              <a:rPr lang="ru-RU" dirty="0"/>
              <a:t> </a:t>
            </a:r>
            <a:r>
              <a:rPr lang="ru-RU" dirty="0" err="1"/>
              <a:t>нарықтағы</a:t>
            </a:r>
            <a:r>
              <a:rPr lang="ru-RU" dirty="0"/>
              <a:t> </a:t>
            </a:r>
            <a:r>
              <a:rPr lang="ru-RU" dirty="0" err="1"/>
              <a:t>бағалы</a:t>
            </a:r>
            <a:r>
              <a:rPr lang="ru-RU" dirty="0"/>
              <a:t> </a:t>
            </a:r>
            <a:r>
              <a:rPr lang="ru-RU" dirty="0" err="1"/>
              <a:t>қағаздармен</a:t>
            </a:r>
            <a:r>
              <a:rPr lang="ru-RU" dirty="0"/>
              <a:t> </a:t>
            </a:r>
            <a:r>
              <a:rPr lang="ru-RU" dirty="0" err="1"/>
              <a:t>операцияларға</a:t>
            </a:r>
            <a:r>
              <a:rPr lang="ru-RU" dirty="0"/>
              <a:t> </a:t>
            </a:r>
            <a:r>
              <a:rPr lang="ru-RU" dirty="0" err="1"/>
              <a:t>салықты</a:t>
            </a:r>
            <a:r>
              <a:rPr lang="ru-RU" dirty="0"/>
              <a:t> тек </a:t>
            </a:r>
            <a:r>
              <a:rPr lang="ru-RU" dirty="0" err="1"/>
              <a:t>кірісті</a:t>
            </a:r>
            <a:r>
              <a:rPr lang="ru-RU" dirty="0"/>
              <a:t> </a:t>
            </a:r>
            <a:r>
              <a:rPr lang="ru-RU" dirty="0" err="1"/>
              <a:t>ғана</a:t>
            </a:r>
            <a:r>
              <a:rPr lang="ru-RU" dirty="0"/>
              <a:t> </a:t>
            </a:r>
            <a:r>
              <a:rPr lang="ru-RU" dirty="0" err="1"/>
              <a:t>емес</a:t>
            </a:r>
            <a:r>
              <a:rPr lang="ru-RU" dirty="0"/>
              <a:t>, </a:t>
            </a:r>
            <a:r>
              <a:rPr lang="ru-RU" dirty="0" err="1"/>
              <a:t>сонымен</a:t>
            </a:r>
            <a:r>
              <a:rPr lang="ru-RU" dirty="0"/>
              <a:t> </a:t>
            </a:r>
            <a:r>
              <a:rPr lang="ru-RU" dirty="0" err="1"/>
              <a:t>бірге</a:t>
            </a:r>
            <a:r>
              <a:rPr lang="ru-RU" dirty="0"/>
              <a:t> минус </a:t>
            </a:r>
            <a:r>
              <a:rPr lang="ru-RU" dirty="0" err="1"/>
              <a:t>рентабельділері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де </a:t>
            </a:r>
            <a:r>
              <a:rPr lang="ru-RU" dirty="0" err="1"/>
              <a:t>есептеуді</a:t>
            </a:r>
            <a:r>
              <a:rPr lang="ru-RU" dirty="0"/>
              <a:t> </a:t>
            </a:r>
            <a:r>
              <a:rPr lang="ru-RU" dirty="0" err="1"/>
              <a:t>ұсынып</a:t>
            </a:r>
            <a:r>
              <a:rPr lang="ru-RU" dirty="0"/>
              <a:t> </a:t>
            </a:r>
            <a:r>
              <a:rPr lang="ru-RU" dirty="0" err="1"/>
              <a:t>жатқанын</a:t>
            </a:r>
            <a:r>
              <a:rPr lang="ru-RU" dirty="0"/>
              <a:t> </a:t>
            </a:r>
            <a:r>
              <a:rPr lang="ru-RU" dirty="0" err="1"/>
              <a:t>жазған</a:t>
            </a:r>
            <a:r>
              <a:rPr lang="ru-RU" dirty="0" smtClean="0"/>
              <a:t>.</a:t>
            </a:r>
            <a:endParaRPr lang="en-US" dirty="0" smtClean="0"/>
          </a:p>
          <a:p>
            <a:r>
              <a:rPr lang="ru-RU" dirty="0">
                <a:solidFill>
                  <a:srgbClr val="FFC000"/>
                </a:solidFill>
              </a:rPr>
              <a:t>Налогообложение с доходов по операциям с ценными бумагами на местном фондовом рынке и на территории МФЦА</a:t>
            </a:r>
          </a:p>
        </p:txBody>
      </p:sp>
    </p:spTree>
    <p:extLst>
      <p:ext uri="{BB962C8B-B14F-4D97-AF65-F5344CB8AC3E}">
        <p14:creationId xmlns:p14="http://schemas.microsoft.com/office/powerpoint/2010/main" val="8276635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Дәрістің мақсаты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dirty="0">
                <a:solidFill>
                  <a:srgbClr val="FFC000"/>
                </a:solidFill>
              </a:rPr>
              <a:t>Бағалы қағаздар операциалары бойынша салық төлеу ерекшеліктерін </a:t>
            </a:r>
            <a:r>
              <a:rPr lang="kk-KZ" dirty="0" smtClean="0">
                <a:solidFill>
                  <a:srgbClr val="FFC000"/>
                </a:solidFill>
              </a:rPr>
              <a:t>түсіндіру</a:t>
            </a:r>
            <a:endParaRPr lang="ru-RU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98973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 err="1">
                <a:solidFill>
                  <a:srgbClr val="FFC000"/>
                </a:solidFill>
              </a:rPr>
              <a:t>Бағалы</a:t>
            </a:r>
            <a:r>
              <a:rPr lang="ru-RU" b="1" dirty="0">
                <a:solidFill>
                  <a:srgbClr val="FFC000"/>
                </a:solidFill>
              </a:rPr>
              <a:t> </a:t>
            </a:r>
            <a:r>
              <a:rPr lang="ru-RU" b="1" dirty="0" err="1">
                <a:solidFill>
                  <a:srgbClr val="FFC000"/>
                </a:solidFill>
              </a:rPr>
              <a:t>қағаз</a:t>
            </a:r>
            <a:r>
              <a:rPr lang="ru-RU" b="1" dirty="0">
                <a:solidFill>
                  <a:srgbClr val="FFC000"/>
                </a:solidFill>
              </a:rPr>
              <a:t> </a:t>
            </a:r>
            <a:r>
              <a:rPr lang="ru-RU" dirty="0"/>
              <a:t>– </a:t>
            </a:r>
            <a:r>
              <a:rPr lang="ru-RU" dirty="0" err="1"/>
              <a:t>онымен</a:t>
            </a:r>
            <a:r>
              <a:rPr lang="ru-RU" dirty="0"/>
              <a:t> </a:t>
            </a:r>
            <a:r>
              <a:rPr lang="ru-RU" dirty="0" err="1"/>
              <a:t>байланысты</a:t>
            </a:r>
            <a:r>
              <a:rPr lang="ru-RU" dirty="0"/>
              <a:t> </a:t>
            </a:r>
            <a:r>
              <a:rPr lang="ru-RU" dirty="0" err="1"/>
              <a:t>мүліктік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мүліктік</a:t>
            </a:r>
            <a:r>
              <a:rPr lang="ru-RU" dirty="0"/>
              <a:t> </a:t>
            </a:r>
            <a:r>
              <a:rPr lang="ru-RU" dirty="0" err="1"/>
              <a:t>емес</a:t>
            </a:r>
            <a:r>
              <a:rPr lang="ru-RU" dirty="0"/>
              <a:t> </a:t>
            </a:r>
            <a:r>
              <a:rPr lang="ru-RU" dirty="0" err="1"/>
              <a:t>құқықтарды</a:t>
            </a:r>
            <a:r>
              <a:rPr lang="ru-RU" dirty="0"/>
              <a:t> </a:t>
            </a:r>
            <a:r>
              <a:rPr lang="ru-RU" dirty="0" err="1"/>
              <a:t>білдіретін</a:t>
            </a:r>
            <a:r>
              <a:rPr lang="ru-RU" dirty="0"/>
              <a:t>, </a:t>
            </a:r>
            <a:r>
              <a:rPr lang="ru-RU" dirty="0" err="1"/>
              <a:t>нарықта</a:t>
            </a:r>
            <a:r>
              <a:rPr lang="ru-RU" dirty="0"/>
              <a:t> </a:t>
            </a:r>
            <a:r>
              <a:rPr lang="ru-RU" dirty="0" err="1"/>
              <a:t>өз</a:t>
            </a:r>
            <a:r>
              <a:rPr lang="ru-RU" dirty="0"/>
              <a:t> </a:t>
            </a:r>
            <a:r>
              <a:rPr lang="ru-RU" dirty="0" err="1"/>
              <a:t>бетімен</a:t>
            </a:r>
            <a:r>
              <a:rPr lang="ru-RU" dirty="0"/>
              <a:t> </a:t>
            </a:r>
            <a:r>
              <a:rPr lang="ru-RU" dirty="0" err="1"/>
              <a:t>айналыса</a:t>
            </a:r>
            <a:r>
              <a:rPr lang="ru-RU" dirty="0"/>
              <a:t> </a:t>
            </a:r>
            <a:r>
              <a:rPr lang="ru-RU" dirty="0" err="1"/>
              <a:t>алатын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сату-сатып</a:t>
            </a:r>
            <a:r>
              <a:rPr lang="ru-RU" dirty="0"/>
              <a:t> </a:t>
            </a:r>
            <a:r>
              <a:rPr lang="ru-RU" dirty="0" err="1"/>
              <a:t>алу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басқа</a:t>
            </a:r>
            <a:r>
              <a:rPr lang="ru-RU" dirty="0"/>
              <a:t> да </a:t>
            </a:r>
            <a:r>
              <a:rPr lang="ru-RU" dirty="0" err="1"/>
              <a:t>мәмілелердің</a:t>
            </a:r>
            <a:r>
              <a:rPr lang="ru-RU" dirty="0"/>
              <a:t> </a:t>
            </a:r>
            <a:r>
              <a:rPr lang="ru-RU" dirty="0" err="1"/>
              <a:t>объектісі</a:t>
            </a:r>
            <a:r>
              <a:rPr lang="ru-RU" dirty="0"/>
              <a:t> бола </a:t>
            </a:r>
            <a:r>
              <a:rPr lang="ru-RU" dirty="0" err="1"/>
              <a:t>алатын</a:t>
            </a:r>
            <a:r>
              <a:rPr lang="ru-RU" dirty="0"/>
              <a:t>, </a:t>
            </a:r>
            <a:r>
              <a:rPr lang="ru-RU" dirty="0" err="1"/>
              <a:t>тұрақты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біржолғы</a:t>
            </a:r>
            <a:r>
              <a:rPr lang="ru-RU" dirty="0"/>
              <a:t> </a:t>
            </a:r>
            <a:r>
              <a:rPr lang="ru-RU" dirty="0" err="1"/>
              <a:t>табыс</a:t>
            </a:r>
            <a:r>
              <a:rPr lang="ru-RU" dirty="0"/>
              <a:t> </a:t>
            </a:r>
            <a:r>
              <a:rPr lang="ru-RU" dirty="0" err="1"/>
              <a:t>көзі</a:t>
            </a:r>
            <a:r>
              <a:rPr lang="ru-RU" dirty="0"/>
              <a:t> </a:t>
            </a:r>
            <a:r>
              <a:rPr lang="ru-RU" dirty="0" err="1"/>
              <a:t>қызметін</a:t>
            </a:r>
            <a:r>
              <a:rPr lang="ru-RU" dirty="0"/>
              <a:t> </a:t>
            </a:r>
            <a:r>
              <a:rPr lang="ru-RU" dirty="0" err="1"/>
              <a:t>атқаратын</a:t>
            </a:r>
            <a:r>
              <a:rPr lang="ru-RU" dirty="0"/>
              <a:t> </a:t>
            </a:r>
            <a:r>
              <a:rPr lang="ru-RU" dirty="0" err="1"/>
              <a:t>құжат</a:t>
            </a:r>
            <a:r>
              <a:rPr lang="ru-RU" dirty="0"/>
              <a:t>. </a:t>
            </a:r>
            <a:endParaRPr lang="en-US" dirty="0" smtClean="0"/>
          </a:p>
          <a:p>
            <a:r>
              <a:rPr lang="ru-RU" dirty="0" err="1" smtClean="0"/>
              <a:t>Сонымен</a:t>
            </a:r>
            <a:r>
              <a:rPr lang="ru-RU" dirty="0"/>
              <a:t>, </a:t>
            </a:r>
            <a:r>
              <a:rPr lang="ru-RU" dirty="0" err="1"/>
              <a:t>бағалы</a:t>
            </a:r>
            <a:r>
              <a:rPr lang="ru-RU" dirty="0"/>
              <a:t> </a:t>
            </a:r>
            <a:r>
              <a:rPr lang="ru-RU" dirty="0" err="1"/>
              <a:t>қағаздар</a:t>
            </a:r>
            <a:r>
              <a:rPr lang="ru-RU" dirty="0"/>
              <a:t> </a:t>
            </a:r>
            <a:r>
              <a:rPr lang="ru-RU" dirty="0" err="1"/>
              <a:t>ақша</a:t>
            </a:r>
            <a:r>
              <a:rPr lang="ru-RU" dirty="0"/>
              <a:t> </a:t>
            </a:r>
            <a:r>
              <a:rPr lang="ru-RU" dirty="0" err="1"/>
              <a:t>капиталының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түрі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табылады</a:t>
            </a:r>
            <a:r>
              <a:rPr lang="ru-RU" dirty="0"/>
              <a:t>,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қозғалысы</a:t>
            </a:r>
            <a:r>
              <a:rPr lang="ru-RU" dirty="0"/>
              <a:t> </a:t>
            </a:r>
            <a:r>
              <a:rPr lang="ru-RU" dirty="0" err="1"/>
              <a:t>материалдық</a:t>
            </a:r>
            <a:r>
              <a:rPr lang="ru-RU" dirty="0"/>
              <a:t> </a:t>
            </a:r>
            <a:r>
              <a:rPr lang="ru-RU" dirty="0" err="1"/>
              <a:t>құндылықтарды</a:t>
            </a:r>
            <a:r>
              <a:rPr lang="ru-RU" dirty="0"/>
              <a:t> </a:t>
            </a:r>
            <a:r>
              <a:rPr lang="ru-RU" dirty="0" err="1"/>
              <a:t>кейіннен</a:t>
            </a:r>
            <a:r>
              <a:rPr lang="ru-RU" dirty="0"/>
              <a:t> </a:t>
            </a:r>
            <a:r>
              <a:rPr lang="ru-RU" dirty="0" err="1"/>
              <a:t>бөлуге</a:t>
            </a:r>
            <a:r>
              <a:rPr lang="ru-RU" dirty="0"/>
              <a:t> </a:t>
            </a:r>
            <a:r>
              <a:rPr lang="ru-RU" dirty="0" err="1"/>
              <a:t>делдалдық</a:t>
            </a:r>
            <a:r>
              <a:rPr lang="ru-RU" dirty="0"/>
              <a:t> </a:t>
            </a:r>
            <a:r>
              <a:rPr lang="ru-RU" dirty="0" err="1"/>
              <a:t>етеді</a:t>
            </a:r>
            <a:r>
              <a:rPr lang="ru-RU" dirty="0" smtClean="0"/>
              <a:t>.</a:t>
            </a:r>
            <a:endParaRPr lang="en-US" dirty="0" smtClean="0"/>
          </a:p>
          <a:p>
            <a:r>
              <a:rPr lang="ru-RU" b="1" dirty="0" err="1" smtClean="0">
                <a:solidFill>
                  <a:srgbClr val="FFC000"/>
                </a:solidFill>
              </a:rPr>
              <a:t>Бағалы</a:t>
            </a:r>
            <a:r>
              <a:rPr lang="ru-RU" b="1" dirty="0" smtClean="0">
                <a:solidFill>
                  <a:srgbClr val="FFC000"/>
                </a:solidFill>
              </a:rPr>
              <a:t> </a:t>
            </a:r>
            <a:r>
              <a:rPr lang="ru-RU" b="1" dirty="0" err="1">
                <a:solidFill>
                  <a:srgbClr val="FFC000"/>
                </a:solidFill>
              </a:rPr>
              <a:t>қағаздар</a:t>
            </a:r>
            <a:r>
              <a:rPr lang="ru-RU" b="1" dirty="0">
                <a:solidFill>
                  <a:srgbClr val="FFC000"/>
                </a:solidFill>
              </a:rPr>
              <a:t> </a:t>
            </a:r>
            <a:r>
              <a:rPr lang="ru-RU" dirty="0"/>
              <a:t>–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олардың</a:t>
            </a:r>
            <a:r>
              <a:rPr lang="ru-RU" dirty="0"/>
              <a:t> </a:t>
            </a:r>
            <a:r>
              <a:rPr lang="ru-RU" dirty="0" err="1"/>
              <a:t>иесінің</a:t>
            </a:r>
            <a:r>
              <a:rPr lang="ru-RU" dirty="0"/>
              <a:t> </a:t>
            </a:r>
            <a:r>
              <a:rPr lang="ru-RU" dirty="0" err="1"/>
              <a:t>серіктестіктің</a:t>
            </a:r>
            <a:r>
              <a:rPr lang="ru-RU" dirty="0"/>
              <a:t> </a:t>
            </a:r>
            <a:r>
              <a:rPr lang="ru-RU" dirty="0" err="1"/>
              <a:t>кірісіне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мүлкінің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бөлігіне</a:t>
            </a:r>
            <a:r>
              <a:rPr lang="ru-RU" dirty="0"/>
              <a:t> </a:t>
            </a:r>
            <a:r>
              <a:rPr lang="ru-RU" dirty="0" err="1"/>
              <a:t>құқығын</a:t>
            </a:r>
            <a:r>
              <a:rPr lang="ru-RU" dirty="0"/>
              <a:t> </a:t>
            </a:r>
            <a:r>
              <a:rPr lang="ru-RU" dirty="0" err="1"/>
              <a:t>куәландыратын</a:t>
            </a:r>
            <a:r>
              <a:rPr lang="ru-RU" dirty="0"/>
              <a:t> </a:t>
            </a:r>
            <a:r>
              <a:rPr lang="ru-RU" dirty="0" err="1"/>
              <a:t>іс</a:t>
            </a:r>
            <a:r>
              <a:rPr lang="ru-RU" dirty="0"/>
              <a:t> </a:t>
            </a:r>
            <a:r>
              <a:rPr lang="ru-RU" dirty="0" err="1"/>
              <a:t>жүзінде</a:t>
            </a:r>
            <a:r>
              <a:rPr lang="ru-RU" dirty="0"/>
              <a:t> </a:t>
            </a:r>
            <a:r>
              <a:rPr lang="ru-RU" dirty="0" err="1"/>
              <a:t>заңды</a:t>
            </a:r>
            <a:r>
              <a:rPr lang="ru-RU" dirty="0"/>
              <a:t> </a:t>
            </a:r>
            <a:r>
              <a:rPr lang="ru-RU" dirty="0" err="1"/>
              <a:t>құжаттар</a:t>
            </a:r>
            <a:r>
              <a:rPr lang="ru-RU" dirty="0"/>
              <a:t>. </a:t>
            </a:r>
            <a:r>
              <a:rPr lang="ru-RU" dirty="0" err="1"/>
              <a:t>Бағалы</a:t>
            </a:r>
            <a:r>
              <a:rPr lang="ru-RU" dirty="0"/>
              <a:t> </a:t>
            </a:r>
            <a:r>
              <a:rPr lang="ru-RU" dirty="0" err="1"/>
              <a:t>қағазды</a:t>
            </a:r>
            <a:r>
              <a:rPr lang="ru-RU" dirty="0"/>
              <a:t> </a:t>
            </a:r>
            <a:r>
              <a:rPr lang="ru-RU" dirty="0" err="1"/>
              <a:t>сатып</a:t>
            </a:r>
            <a:r>
              <a:rPr lang="ru-RU" dirty="0"/>
              <a:t> </a:t>
            </a:r>
            <a:r>
              <a:rPr lang="ru-RU" dirty="0" err="1"/>
              <a:t>алу</a:t>
            </a:r>
            <a:r>
              <a:rPr lang="ru-RU" dirty="0"/>
              <a:t> </a:t>
            </a:r>
            <a:r>
              <a:rPr lang="ru-RU" dirty="0" err="1"/>
              <a:t>арқылы</a:t>
            </a:r>
            <a:r>
              <a:rPr lang="ru-RU" dirty="0"/>
              <a:t> инвестор кем </a:t>
            </a:r>
            <a:r>
              <a:rPr lang="ru-RU" dirty="0" err="1"/>
              <a:t>дегенде</a:t>
            </a:r>
            <a:r>
              <a:rPr lang="ru-RU" dirty="0"/>
              <a:t> </a:t>
            </a:r>
            <a:r>
              <a:rPr lang="ru-RU" dirty="0" err="1"/>
              <a:t>екі</a:t>
            </a:r>
            <a:r>
              <a:rPr lang="ru-RU" dirty="0"/>
              <a:t> </a:t>
            </a:r>
            <a:r>
              <a:rPr lang="ru-RU" dirty="0" err="1"/>
              <a:t>кіріс</a:t>
            </a:r>
            <a:r>
              <a:rPr lang="ru-RU" dirty="0"/>
              <a:t> </a:t>
            </a:r>
            <a:r>
              <a:rPr lang="ru-RU" dirty="0" err="1"/>
              <a:t>түріне</a:t>
            </a:r>
            <a:r>
              <a:rPr lang="ru-RU" dirty="0"/>
              <a:t> сене </a:t>
            </a:r>
            <a:r>
              <a:rPr lang="ru-RU" dirty="0" err="1"/>
              <a:t>алады</a:t>
            </a:r>
            <a:r>
              <a:rPr lang="ru-RU" dirty="0"/>
              <a:t>: инвестиция </a:t>
            </a:r>
            <a:r>
              <a:rPr lang="ru-RU" dirty="0" err="1"/>
              <a:t>және</a:t>
            </a:r>
            <a:r>
              <a:rPr lang="ru-RU" dirty="0"/>
              <a:t> валюта </a:t>
            </a:r>
            <a:r>
              <a:rPr lang="ru-RU" dirty="0" err="1"/>
              <a:t>бағамы</a:t>
            </a:r>
            <a:r>
              <a:rPr lang="ru-RU" dirty="0"/>
              <a:t>. </a:t>
            </a:r>
            <a:endParaRPr lang="en-US" dirty="0" smtClean="0"/>
          </a:p>
          <a:p>
            <a:r>
              <a:rPr lang="ru-RU" b="1" dirty="0" err="1" smtClean="0">
                <a:solidFill>
                  <a:srgbClr val="FFC000"/>
                </a:solidFill>
              </a:rPr>
              <a:t>Инвестициялық</a:t>
            </a:r>
            <a:r>
              <a:rPr lang="ru-RU" b="1" dirty="0" smtClean="0">
                <a:solidFill>
                  <a:srgbClr val="FFC000"/>
                </a:solidFill>
              </a:rPr>
              <a:t> </a:t>
            </a:r>
            <a:r>
              <a:rPr lang="ru-RU" b="1" dirty="0" err="1">
                <a:solidFill>
                  <a:srgbClr val="FFC000"/>
                </a:solidFill>
              </a:rPr>
              <a:t>табыс</a:t>
            </a:r>
            <a:r>
              <a:rPr lang="ru-RU" b="1" dirty="0">
                <a:solidFill>
                  <a:srgbClr val="FFC000"/>
                </a:solidFill>
              </a:rPr>
              <a:t> </a:t>
            </a:r>
            <a:r>
              <a:rPr lang="ru-RU" dirty="0" err="1"/>
              <a:t>бағалы</a:t>
            </a:r>
            <a:r>
              <a:rPr lang="ru-RU" dirty="0"/>
              <a:t> </a:t>
            </a:r>
            <a:r>
              <a:rPr lang="ru-RU" dirty="0" err="1"/>
              <a:t>қағазды</a:t>
            </a:r>
            <a:r>
              <a:rPr lang="ru-RU" dirty="0"/>
              <a:t> </a:t>
            </a:r>
            <a:r>
              <a:rPr lang="ru-RU" dirty="0" err="1"/>
              <a:t>иеленуден</a:t>
            </a:r>
            <a:r>
              <a:rPr lang="ru-RU" dirty="0"/>
              <a:t> </a:t>
            </a:r>
            <a:r>
              <a:rPr lang="ru-RU" dirty="0" err="1"/>
              <a:t>түскен</a:t>
            </a:r>
            <a:r>
              <a:rPr lang="ru-RU" dirty="0"/>
              <a:t> </a:t>
            </a:r>
            <a:r>
              <a:rPr lang="ru-RU" dirty="0" err="1"/>
              <a:t>табыс</a:t>
            </a:r>
            <a:r>
              <a:rPr lang="ru-RU" dirty="0"/>
              <a:t> (дивиденд </a:t>
            </a:r>
            <a:r>
              <a:rPr lang="ru-RU" dirty="0" err="1"/>
              <a:t>деп</a:t>
            </a:r>
            <a:r>
              <a:rPr lang="ru-RU" dirty="0"/>
              <a:t> те </a:t>
            </a:r>
            <a:r>
              <a:rPr lang="ru-RU" dirty="0" err="1"/>
              <a:t>аталады</a:t>
            </a:r>
            <a:r>
              <a:rPr lang="ru-RU" dirty="0"/>
              <a:t>). </a:t>
            </a:r>
            <a:endParaRPr lang="en-US" dirty="0" smtClean="0"/>
          </a:p>
          <a:p>
            <a:r>
              <a:rPr lang="ru-RU" b="1" dirty="0" err="1" smtClean="0">
                <a:solidFill>
                  <a:srgbClr val="FFC000"/>
                </a:solidFill>
              </a:rPr>
              <a:t>Валюталық</a:t>
            </a:r>
            <a:r>
              <a:rPr lang="ru-RU" b="1" dirty="0" smtClean="0">
                <a:solidFill>
                  <a:srgbClr val="FFC000"/>
                </a:solidFill>
              </a:rPr>
              <a:t> </a:t>
            </a:r>
            <a:r>
              <a:rPr lang="ru-RU" b="1" dirty="0" err="1">
                <a:solidFill>
                  <a:srgbClr val="FFC000"/>
                </a:solidFill>
              </a:rPr>
              <a:t>кіріс</a:t>
            </a:r>
            <a:r>
              <a:rPr lang="ru-RU" b="1" dirty="0">
                <a:solidFill>
                  <a:srgbClr val="FFC000"/>
                </a:solidFill>
              </a:rPr>
              <a:t> </a:t>
            </a:r>
            <a:r>
              <a:rPr lang="ru-RU" dirty="0"/>
              <a:t>– </a:t>
            </a:r>
            <a:r>
              <a:rPr lang="ru-RU" dirty="0" err="1"/>
              <a:t>қағазды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бағамен</a:t>
            </a:r>
            <a:r>
              <a:rPr lang="ru-RU" dirty="0"/>
              <a:t> </a:t>
            </a:r>
            <a:r>
              <a:rPr lang="ru-RU" dirty="0" err="1"/>
              <a:t>сатып</a:t>
            </a:r>
            <a:r>
              <a:rPr lang="ru-RU" dirty="0"/>
              <a:t> </a:t>
            </a:r>
            <a:r>
              <a:rPr lang="ru-RU" dirty="0" err="1"/>
              <a:t>алып</a:t>
            </a:r>
            <a:r>
              <a:rPr lang="ru-RU" dirty="0"/>
              <a:t>, </a:t>
            </a:r>
            <a:r>
              <a:rPr lang="ru-RU" dirty="0" err="1"/>
              <a:t>кейін</a:t>
            </a:r>
            <a:r>
              <a:rPr lang="ru-RU" dirty="0"/>
              <a:t> оны </a:t>
            </a:r>
            <a:r>
              <a:rPr lang="ru-RU" dirty="0" err="1"/>
              <a:t>басқа</a:t>
            </a:r>
            <a:r>
              <a:rPr lang="ru-RU" dirty="0"/>
              <a:t>, </a:t>
            </a:r>
            <a:r>
              <a:rPr lang="ru-RU" dirty="0" err="1"/>
              <a:t>жоғары</a:t>
            </a:r>
            <a:r>
              <a:rPr lang="ru-RU" dirty="0"/>
              <a:t> </a:t>
            </a:r>
            <a:r>
              <a:rPr lang="ru-RU" dirty="0" err="1"/>
              <a:t>бағамен</a:t>
            </a:r>
            <a:r>
              <a:rPr lang="ru-RU" dirty="0"/>
              <a:t> </a:t>
            </a:r>
            <a:r>
              <a:rPr lang="ru-RU" dirty="0" err="1"/>
              <a:t>қайта</a:t>
            </a:r>
            <a:r>
              <a:rPr lang="ru-RU" dirty="0"/>
              <a:t> </a:t>
            </a:r>
            <a:r>
              <a:rPr lang="ru-RU" dirty="0" err="1"/>
              <a:t>сату</a:t>
            </a:r>
            <a:r>
              <a:rPr lang="ru-RU" dirty="0"/>
              <a:t> </a:t>
            </a:r>
            <a:r>
              <a:rPr lang="ru-RU" dirty="0" err="1"/>
              <a:t>нәтижесінде</a:t>
            </a:r>
            <a:r>
              <a:rPr lang="ru-RU" dirty="0"/>
              <a:t> </a:t>
            </a:r>
            <a:r>
              <a:rPr lang="ru-RU" dirty="0" err="1"/>
              <a:t>алынған</a:t>
            </a:r>
            <a:r>
              <a:rPr lang="ru-RU" dirty="0"/>
              <a:t> </a:t>
            </a:r>
            <a:r>
              <a:rPr lang="ru-RU" dirty="0" err="1"/>
              <a:t>табыс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055305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/>
              <a:t>Жеке </a:t>
            </a:r>
            <a:r>
              <a:rPr lang="ru-RU" sz="2400" dirty="0" err="1"/>
              <a:t>тұлғалардың</a:t>
            </a:r>
            <a:r>
              <a:rPr lang="ru-RU" sz="2400" dirty="0"/>
              <a:t> </a:t>
            </a:r>
            <a:r>
              <a:rPr lang="ru-RU" sz="2400" dirty="0" err="1"/>
              <a:t>бағалы</a:t>
            </a:r>
            <a:r>
              <a:rPr lang="ru-RU" sz="2400" dirty="0"/>
              <a:t> </a:t>
            </a:r>
            <a:r>
              <a:rPr lang="ru-RU" sz="2400" dirty="0" err="1"/>
              <a:t>қағаздарымен</a:t>
            </a:r>
            <a:r>
              <a:rPr lang="ru-RU" sz="2400" dirty="0"/>
              <a:t> </a:t>
            </a:r>
            <a:r>
              <a:rPr lang="ru-RU" sz="2400" dirty="0" err="1"/>
              <a:t>операциялардан</a:t>
            </a:r>
            <a:r>
              <a:rPr lang="ru-RU" sz="2400" dirty="0"/>
              <a:t> </a:t>
            </a:r>
            <a:r>
              <a:rPr lang="ru-RU" sz="2400" dirty="0" err="1"/>
              <a:t>алынатын</a:t>
            </a:r>
            <a:r>
              <a:rPr lang="ru-RU" sz="2400" dirty="0"/>
              <a:t> </a:t>
            </a:r>
            <a:r>
              <a:rPr lang="ru-RU" sz="2400" dirty="0" err="1"/>
              <a:t>табыс</a:t>
            </a:r>
            <a:r>
              <a:rPr lang="ru-RU" sz="2400" dirty="0"/>
              <a:t> </a:t>
            </a:r>
            <a:r>
              <a:rPr lang="ru-RU" sz="2400" dirty="0" err="1"/>
              <a:t>салығының</a:t>
            </a:r>
            <a:r>
              <a:rPr lang="ru-RU" sz="2400" dirty="0"/>
              <a:t> </a:t>
            </a:r>
            <a:r>
              <a:rPr lang="ru-RU" sz="2400" dirty="0" err="1"/>
              <a:t>салық</a:t>
            </a:r>
            <a:r>
              <a:rPr lang="ru-RU" sz="2400" dirty="0"/>
              <a:t> </a:t>
            </a:r>
            <a:r>
              <a:rPr lang="ru-RU" sz="2400" dirty="0" err="1"/>
              <a:t>базасын</a:t>
            </a:r>
            <a:r>
              <a:rPr lang="ru-RU" sz="2400" dirty="0"/>
              <a:t> </a:t>
            </a:r>
            <a:r>
              <a:rPr lang="ru-RU" sz="2400" dirty="0" err="1"/>
              <a:t>айқындау</a:t>
            </a:r>
            <a:r>
              <a:rPr lang="ru-RU" sz="2400" dirty="0"/>
              <a:t> </a:t>
            </a:r>
            <a:r>
              <a:rPr lang="ru-RU" sz="2400" dirty="0" err="1"/>
              <a:t>ерекшеліктері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1600" dirty="0" err="1" smtClean="0"/>
              <a:t>Базалық</a:t>
            </a:r>
            <a:r>
              <a:rPr lang="ru-RU" sz="1600" dirty="0" smtClean="0"/>
              <a:t> </a:t>
            </a:r>
            <a:r>
              <a:rPr lang="ru-RU" sz="1600" dirty="0" err="1"/>
              <a:t>активі</a:t>
            </a:r>
            <a:r>
              <a:rPr lang="ru-RU" sz="1600" dirty="0"/>
              <a:t> </a:t>
            </a:r>
            <a:r>
              <a:rPr lang="ru-RU" sz="1600" dirty="0" err="1"/>
              <a:t>бағалы</a:t>
            </a:r>
            <a:r>
              <a:rPr lang="ru-RU" sz="1600" dirty="0"/>
              <a:t> </a:t>
            </a:r>
            <a:r>
              <a:rPr lang="ru-RU" sz="1600" dirty="0" err="1"/>
              <a:t>қағаздар</a:t>
            </a:r>
            <a:r>
              <a:rPr lang="ru-RU" sz="1600" dirty="0"/>
              <a:t> </a:t>
            </a:r>
            <a:r>
              <a:rPr lang="ru-RU" sz="1600" dirty="0" err="1"/>
              <a:t>болып</a:t>
            </a:r>
            <a:r>
              <a:rPr lang="ru-RU" sz="1600" dirty="0"/>
              <a:t> </a:t>
            </a:r>
            <a:r>
              <a:rPr lang="ru-RU" sz="1600" dirty="0" err="1"/>
              <a:t>табылатын</a:t>
            </a:r>
            <a:r>
              <a:rPr lang="ru-RU" sz="1600" dirty="0"/>
              <a:t> </a:t>
            </a:r>
            <a:r>
              <a:rPr lang="ru-RU" sz="1600" dirty="0" err="1"/>
              <a:t>бағалы</a:t>
            </a:r>
            <a:r>
              <a:rPr lang="ru-RU" sz="1600" dirty="0"/>
              <a:t> </a:t>
            </a:r>
            <a:r>
              <a:rPr lang="ru-RU" sz="1600" dirty="0" err="1"/>
              <a:t>қағаздармен</a:t>
            </a:r>
            <a:r>
              <a:rPr lang="ru-RU" sz="1600" dirty="0"/>
              <a:t> </a:t>
            </a:r>
            <a:r>
              <a:rPr lang="ru-RU" sz="1600" dirty="0" err="1"/>
              <a:t>операциялардан</a:t>
            </a:r>
            <a:r>
              <a:rPr lang="ru-RU" sz="1600" dirty="0"/>
              <a:t> </a:t>
            </a:r>
            <a:r>
              <a:rPr lang="ru-RU" sz="1600" dirty="0" err="1"/>
              <a:t>алынатын</a:t>
            </a:r>
            <a:r>
              <a:rPr lang="ru-RU" sz="1600" dirty="0"/>
              <a:t> </a:t>
            </a:r>
            <a:r>
              <a:rPr lang="ru-RU" sz="1600" dirty="0" err="1"/>
              <a:t>табыстар</a:t>
            </a:r>
            <a:r>
              <a:rPr lang="ru-RU" sz="1600" dirty="0"/>
              <a:t> </a:t>
            </a:r>
            <a:r>
              <a:rPr lang="ru-RU" sz="1600" dirty="0" err="1"/>
              <a:t>бойынша</a:t>
            </a:r>
            <a:r>
              <a:rPr lang="ru-RU" sz="1600" dirty="0"/>
              <a:t> </a:t>
            </a:r>
            <a:r>
              <a:rPr lang="ru-RU" sz="1600" dirty="0" err="1"/>
              <a:t>салық</a:t>
            </a:r>
            <a:r>
              <a:rPr lang="ru-RU" sz="1600" dirty="0"/>
              <a:t> </a:t>
            </a:r>
            <a:r>
              <a:rPr lang="ru-RU" sz="1600" dirty="0" err="1"/>
              <a:t>базасын</a:t>
            </a:r>
            <a:r>
              <a:rPr lang="ru-RU" sz="1600" dirty="0"/>
              <a:t> </a:t>
            </a:r>
            <a:r>
              <a:rPr lang="ru-RU" sz="1600" dirty="0" err="1"/>
              <a:t>айқындау</a:t>
            </a:r>
            <a:r>
              <a:rPr lang="ru-RU" sz="1600" dirty="0"/>
              <a:t> </a:t>
            </a:r>
            <a:r>
              <a:rPr lang="ru-RU" sz="1600" dirty="0" err="1"/>
              <a:t>кезінде</a:t>
            </a:r>
            <a:r>
              <a:rPr lang="ru-RU" sz="1600" dirty="0"/>
              <a:t> </a:t>
            </a:r>
            <a:r>
              <a:rPr lang="ru-RU" sz="1600" dirty="0" err="1"/>
              <a:t>мынадай</a:t>
            </a:r>
            <a:r>
              <a:rPr lang="ru-RU" sz="1600" dirty="0"/>
              <a:t> </a:t>
            </a:r>
            <a:r>
              <a:rPr lang="ru-RU" sz="1600" dirty="0" err="1"/>
              <a:t>операциялар</a:t>
            </a:r>
            <a:r>
              <a:rPr lang="ru-RU" sz="1600" dirty="0"/>
              <a:t> </a:t>
            </a:r>
            <a:r>
              <a:rPr lang="ru-RU" sz="1600" dirty="0" err="1"/>
              <a:t>бойынша</a:t>
            </a:r>
            <a:r>
              <a:rPr lang="ru-RU" sz="1600" dirty="0"/>
              <a:t> </a:t>
            </a:r>
            <a:r>
              <a:rPr lang="ru-RU" sz="1600" dirty="0" err="1"/>
              <a:t>алынған</a:t>
            </a:r>
            <a:r>
              <a:rPr lang="ru-RU" sz="1600" dirty="0"/>
              <a:t> </a:t>
            </a:r>
            <a:r>
              <a:rPr lang="ru-RU" sz="1600" dirty="0" err="1"/>
              <a:t>кірістер</a:t>
            </a:r>
            <a:r>
              <a:rPr lang="ru-RU" sz="1600" dirty="0"/>
              <a:t> </a:t>
            </a:r>
            <a:r>
              <a:rPr lang="ru-RU" sz="1600" dirty="0" err="1"/>
              <a:t>ескеріледі</a:t>
            </a:r>
            <a:r>
              <a:rPr lang="ru-RU" sz="1600" dirty="0" smtClean="0"/>
              <a:t>:</a:t>
            </a:r>
            <a:endParaRPr lang="en-US" sz="1600" dirty="0" smtClean="0"/>
          </a:p>
          <a:p>
            <a:r>
              <a:rPr lang="ru-RU" sz="1600" dirty="0" smtClean="0"/>
              <a:t>- </a:t>
            </a:r>
            <a:r>
              <a:rPr lang="ru-RU" sz="1600" dirty="0" err="1"/>
              <a:t>ұйымдастырылған</a:t>
            </a:r>
            <a:r>
              <a:rPr lang="ru-RU" sz="1600" dirty="0"/>
              <a:t> </a:t>
            </a:r>
            <a:r>
              <a:rPr lang="ru-RU" sz="1600" dirty="0" err="1"/>
              <a:t>бағалы</a:t>
            </a:r>
            <a:r>
              <a:rPr lang="ru-RU" sz="1600" dirty="0"/>
              <a:t> </a:t>
            </a:r>
            <a:r>
              <a:rPr lang="ru-RU" sz="1600" dirty="0" err="1"/>
              <a:t>қағаздар</a:t>
            </a:r>
            <a:r>
              <a:rPr lang="ru-RU" sz="1600" dirty="0"/>
              <a:t> </a:t>
            </a:r>
            <a:r>
              <a:rPr lang="ru-RU" sz="1600" dirty="0" err="1"/>
              <a:t>нарығында</a:t>
            </a:r>
            <a:r>
              <a:rPr lang="ru-RU" sz="1600" dirty="0"/>
              <a:t> </a:t>
            </a:r>
            <a:r>
              <a:rPr lang="ru-RU" sz="1600" dirty="0" err="1"/>
              <a:t>айналыстағы</a:t>
            </a:r>
            <a:r>
              <a:rPr lang="ru-RU" sz="1600" dirty="0"/>
              <a:t> </a:t>
            </a:r>
            <a:r>
              <a:rPr lang="ru-RU" sz="1600" dirty="0" err="1"/>
              <a:t>бағалы</a:t>
            </a:r>
            <a:r>
              <a:rPr lang="ru-RU" sz="1600" dirty="0"/>
              <a:t> </a:t>
            </a:r>
            <a:r>
              <a:rPr lang="ru-RU" sz="1600" dirty="0" err="1"/>
              <a:t>қағаздарды</a:t>
            </a:r>
            <a:r>
              <a:rPr lang="ru-RU" sz="1600" dirty="0"/>
              <a:t> </a:t>
            </a:r>
            <a:r>
              <a:rPr lang="ru-RU" sz="1600" dirty="0" err="1"/>
              <a:t>сатып</a:t>
            </a:r>
            <a:r>
              <a:rPr lang="ru-RU" sz="1600" dirty="0"/>
              <a:t> </a:t>
            </a:r>
            <a:r>
              <a:rPr lang="ru-RU" sz="1600" dirty="0" err="1"/>
              <a:t>алу</a:t>
            </a:r>
            <a:r>
              <a:rPr lang="ru-RU" sz="1600" dirty="0"/>
              <a:t> </a:t>
            </a:r>
            <a:r>
              <a:rPr lang="ru-RU" sz="1600" dirty="0" err="1"/>
              <a:t>және</a:t>
            </a:r>
            <a:r>
              <a:rPr lang="ru-RU" sz="1600" dirty="0"/>
              <a:t> </a:t>
            </a:r>
            <a:r>
              <a:rPr lang="ru-RU" sz="1600" dirty="0" err="1"/>
              <a:t>сату</a:t>
            </a:r>
            <a:r>
              <a:rPr lang="ru-RU" sz="1600" dirty="0" smtClean="0"/>
              <a:t>;</a:t>
            </a:r>
            <a:endParaRPr lang="en-US" sz="1600" dirty="0" smtClean="0"/>
          </a:p>
          <a:p>
            <a:r>
              <a:rPr lang="ru-RU" sz="1600" dirty="0" smtClean="0"/>
              <a:t>- </a:t>
            </a:r>
            <a:r>
              <a:rPr lang="ru-RU" sz="1600" dirty="0" err="1"/>
              <a:t>ұйымдастырылған</a:t>
            </a:r>
            <a:r>
              <a:rPr lang="ru-RU" sz="1600" dirty="0"/>
              <a:t> </a:t>
            </a:r>
            <a:r>
              <a:rPr lang="ru-RU" sz="1600" dirty="0" err="1"/>
              <a:t>бағалы</a:t>
            </a:r>
            <a:r>
              <a:rPr lang="ru-RU" sz="1600" dirty="0"/>
              <a:t> </a:t>
            </a:r>
            <a:r>
              <a:rPr lang="ru-RU" sz="1600" dirty="0" err="1"/>
              <a:t>қағаздар</a:t>
            </a:r>
            <a:r>
              <a:rPr lang="ru-RU" sz="1600" dirty="0"/>
              <a:t> </a:t>
            </a:r>
            <a:r>
              <a:rPr lang="ru-RU" sz="1600" dirty="0" err="1"/>
              <a:t>нарығында</a:t>
            </a:r>
            <a:r>
              <a:rPr lang="ru-RU" sz="1600" dirty="0"/>
              <a:t> </a:t>
            </a:r>
            <a:r>
              <a:rPr lang="ru-RU" sz="1600" dirty="0" err="1"/>
              <a:t>айналыста</a:t>
            </a:r>
            <a:r>
              <a:rPr lang="ru-RU" sz="1600" dirty="0"/>
              <a:t> </a:t>
            </a:r>
            <a:r>
              <a:rPr lang="ru-RU" sz="1600" dirty="0" err="1"/>
              <a:t>емес</a:t>
            </a:r>
            <a:r>
              <a:rPr lang="ru-RU" sz="1600" dirty="0"/>
              <a:t> </a:t>
            </a:r>
            <a:r>
              <a:rPr lang="ru-RU" sz="1600" dirty="0" err="1"/>
              <a:t>бағалы</a:t>
            </a:r>
            <a:r>
              <a:rPr lang="ru-RU" sz="1600" dirty="0"/>
              <a:t> </a:t>
            </a:r>
            <a:r>
              <a:rPr lang="ru-RU" sz="1600" dirty="0" err="1"/>
              <a:t>қағаздарды</a:t>
            </a:r>
            <a:r>
              <a:rPr lang="ru-RU" sz="1600" dirty="0"/>
              <a:t> </a:t>
            </a:r>
            <a:r>
              <a:rPr lang="ru-RU" sz="1600" dirty="0" err="1"/>
              <a:t>сатып</a:t>
            </a:r>
            <a:r>
              <a:rPr lang="ru-RU" sz="1600" dirty="0"/>
              <a:t> </a:t>
            </a:r>
            <a:r>
              <a:rPr lang="ru-RU" sz="1600" dirty="0" err="1"/>
              <a:t>алу</a:t>
            </a:r>
            <a:r>
              <a:rPr lang="ru-RU" sz="1600" dirty="0"/>
              <a:t> </a:t>
            </a:r>
            <a:r>
              <a:rPr lang="ru-RU" sz="1600" dirty="0" err="1"/>
              <a:t>және</a:t>
            </a:r>
            <a:r>
              <a:rPr lang="ru-RU" sz="1600" dirty="0"/>
              <a:t> </a:t>
            </a:r>
            <a:r>
              <a:rPr lang="ru-RU" sz="1600" dirty="0" err="1"/>
              <a:t>сату</a:t>
            </a:r>
            <a:r>
              <a:rPr lang="ru-RU" sz="1600" dirty="0"/>
              <a:t>;- </a:t>
            </a:r>
            <a:r>
              <a:rPr lang="ru-RU" sz="1600" dirty="0" err="1"/>
              <a:t>базалық</a:t>
            </a:r>
            <a:r>
              <a:rPr lang="ru-RU" sz="1600" dirty="0"/>
              <a:t> </a:t>
            </a:r>
            <a:r>
              <a:rPr lang="ru-RU" sz="1600" dirty="0" err="1"/>
              <a:t>активі</a:t>
            </a:r>
            <a:r>
              <a:rPr lang="ru-RU" sz="1600" dirty="0"/>
              <a:t> </a:t>
            </a:r>
            <a:r>
              <a:rPr lang="ru-RU" sz="1600" dirty="0" err="1"/>
              <a:t>бағалы</a:t>
            </a:r>
            <a:r>
              <a:rPr lang="ru-RU" sz="1600" dirty="0"/>
              <a:t> </a:t>
            </a:r>
            <a:r>
              <a:rPr lang="ru-RU" sz="1600" dirty="0" err="1"/>
              <a:t>қағаздар</a:t>
            </a:r>
            <a:r>
              <a:rPr lang="ru-RU" sz="1600" dirty="0"/>
              <a:t> </a:t>
            </a:r>
            <a:r>
              <a:rPr lang="ru-RU" sz="1600" dirty="0" err="1"/>
              <a:t>болып</a:t>
            </a:r>
            <a:r>
              <a:rPr lang="ru-RU" sz="1600" dirty="0"/>
              <a:t> </a:t>
            </a:r>
            <a:r>
              <a:rPr lang="ru-RU" sz="1600" dirty="0" err="1"/>
              <a:t>табылатын</a:t>
            </a:r>
            <a:r>
              <a:rPr lang="ru-RU" sz="1600" dirty="0"/>
              <a:t> </a:t>
            </a:r>
            <a:r>
              <a:rPr lang="ru-RU" sz="1600" dirty="0" err="1"/>
              <a:t>форвардтық</a:t>
            </a:r>
            <a:r>
              <a:rPr lang="ru-RU" sz="1600" dirty="0"/>
              <a:t> </a:t>
            </a:r>
            <a:r>
              <a:rPr lang="ru-RU" sz="1600" dirty="0" err="1"/>
              <a:t>операциялардың</a:t>
            </a:r>
            <a:r>
              <a:rPr lang="ru-RU" sz="1600" dirty="0"/>
              <a:t> </a:t>
            </a:r>
            <a:r>
              <a:rPr lang="ru-RU" sz="1600" dirty="0" err="1"/>
              <a:t>қаржы</a:t>
            </a:r>
            <a:r>
              <a:rPr lang="ru-RU" sz="1600" dirty="0"/>
              <a:t> </a:t>
            </a:r>
            <a:r>
              <a:rPr lang="ru-RU" sz="1600" dirty="0" err="1"/>
              <a:t>құралдарымен</a:t>
            </a:r>
            <a:r>
              <a:rPr lang="ru-RU" sz="1600" dirty="0" smtClean="0"/>
              <a:t>;</a:t>
            </a:r>
            <a:endParaRPr lang="en-US" sz="1600" dirty="0" smtClean="0"/>
          </a:p>
          <a:p>
            <a:r>
              <a:rPr lang="ru-RU" sz="1600" dirty="0" smtClean="0"/>
              <a:t>- </a:t>
            </a:r>
            <a:r>
              <a:rPr lang="ru-RU" sz="1600" dirty="0" err="1"/>
              <a:t>инвестициялық</a:t>
            </a:r>
            <a:r>
              <a:rPr lang="ru-RU" sz="1600" dirty="0"/>
              <a:t> пай </a:t>
            </a:r>
            <a:r>
              <a:rPr lang="ru-RU" sz="1600" dirty="0" err="1"/>
              <a:t>қорларының</a:t>
            </a:r>
            <a:r>
              <a:rPr lang="ru-RU" sz="1600" dirty="0"/>
              <a:t> </a:t>
            </a:r>
            <a:r>
              <a:rPr lang="ru-RU" sz="1600" dirty="0" err="1"/>
              <a:t>инвестициялық</a:t>
            </a:r>
            <a:r>
              <a:rPr lang="ru-RU" sz="1600" dirty="0"/>
              <a:t> </a:t>
            </a:r>
            <a:r>
              <a:rPr lang="ru-RU" sz="1600" dirty="0" err="1"/>
              <a:t>пайларын</a:t>
            </a:r>
            <a:r>
              <a:rPr lang="ru-RU" sz="1600" dirty="0"/>
              <a:t> </a:t>
            </a:r>
            <a:r>
              <a:rPr lang="ru-RU" sz="1600" dirty="0" err="1"/>
              <a:t>сатып</a:t>
            </a:r>
            <a:r>
              <a:rPr lang="ru-RU" sz="1600" dirty="0"/>
              <a:t> </a:t>
            </a:r>
            <a:r>
              <a:rPr lang="ru-RU" sz="1600" dirty="0" err="1"/>
              <a:t>алу</a:t>
            </a:r>
            <a:r>
              <a:rPr lang="ru-RU" sz="1600" dirty="0"/>
              <a:t> </a:t>
            </a:r>
            <a:r>
              <a:rPr lang="ru-RU" sz="1600" dirty="0" err="1"/>
              <a:t>және</a:t>
            </a:r>
            <a:r>
              <a:rPr lang="ru-RU" sz="1600" dirty="0"/>
              <a:t> </a:t>
            </a:r>
            <a:r>
              <a:rPr lang="ru-RU" sz="1600" dirty="0" err="1"/>
              <a:t>сату</a:t>
            </a:r>
            <a:r>
              <a:rPr lang="ru-RU" sz="1600" dirty="0"/>
              <a:t>, </a:t>
            </a:r>
            <a:r>
              <a:rPr lang="ru-RU" sz="1600" dirty="0" err="1"/>
              <a:t>оның</a:t>
            </a:r>
            <a:r>
              <a:rPr lang="ru-RU" sz="1600" dirty="0"/>
              <a:t> </a:t>
            </a:r>
            <a:r>
              <a:rPr lang="ru-RU" sz="1600" dirty="0" err="1"/>
              <a:t>ішінде</a:t>
            </a:r>
            <a:r>
              <a:rPr lang="ru-RU" sz="1600" dirty="0"/>
              <a:t> </a:t>
            </a:r>
            <a:r>
              <a:rPr lang="ru-RU" sz="1600" dirty="0" err="1"/>
              <a:t>оларды</a:t>
            </a:r>
            <a:r>
              <a:rPr lang="ru-RU" sz="1600" dirty="0"/>
              <a:t> </a:t>
            </a:r>
            <a:r>
              <a:rPr lang="ru-RU" sz="1600" dirty="0" err="1"/>
              <a:t>өтеу</a:t>
            </a:r>
            <a:r>
              <a:rPr lang="ru-RU" sz="1600" dirty="0" smtClean="0"/>
              <a:t>;</a:t>
            </a:r>
            <a:endParaRPr lang="en-US" sz="1600" dirty="0" smtClean="0"/>
          </a:p>
          <a:p>
            <a:r>
              <a:rPr lang="ru-RU" sz="1600" dirty="0" smtClean="0"/>
              <a:t>- </a:t>
            </a:r>
            <a:r>
              <a:rPr lang="ru-RU" sz="1600" dirty="0" err="1"/>
              <a:t>сенімгерлік</a:t>
            </a:r>
            <a:r>
              <a:rPr lang="ru-RU" sz="1600" dirty="0"/>
              <a:t> </a:t>
            </a:r>
            <a:r>
              <a:rPr lang="ru-RU" sz="1600" dirty="0" err="1"/>
              <a:t>басқарушы</a:t>
            </a:r>
            <a:r>
              <a:rPr lang="ru-RU" sz="1600" dirty="0"/>
              <a:t> </a:t>
            </a:r>
            <a:r>
              <a:rPr lang="ru-RU" sz="1600" dirty="0" err="1"/>
              <a:t>жеке</a:t>
            </a:r>
            <a:r>
              <a:rPr lang="ru-RU" sz="1600" dirty="0"/>
              <a:t> </a:t>
            </a:r>
            <a:r>
              <a:rPr lang="ru-RU" sz="1600" dirty="0" err="1"/>
              <a:t>тұлға</a:t>
            </a:r>
            <a:r>
              <a:rPr lang="ru-RU" sz="1600" dirty="0"/>
              <a:t> </a:t>
            </a:r>
            <a:r>
              <a:rPr lang="ru-RU" sz="1600" dirty="0" err="1"/>
              <a:t>болып</a:t>
            </a:r>
            <a:r>
              <a:rPr lang="ru-RU" sz="1600" dirty="0"/>
              <a:t> </a:t>
            </a:r>
            <a:r>
              <a:rPr lang="ru-RU" sz="1600" dirty="0" err="1"/>
              <a:t>табылатын</a:t>
            </a:r>
            <a:r>
              <a:rPr lang="ru-RU" sz="1600" dirty="0"/>
              <a:t> </a:t>
            </a:r>
            <a:r>
              <a:rPr lang="ru-RU" sz="1600" dirty="0" err="1"/>
              <a:t>сенімгерлік</a:t>
            </a:r>
            <a:r>
              <a:rPr lang="ru-RU" sz="1600" dirty="0"/>
              <a:t> </a:t>
            </a:r>
            <a:r>
              <a:rPr lang="ru-RU" sz="1600" dirty="0" err="1"/>
              <a:t>басқару</a:t>
            </a:r>
            <a:r>
              <a:rPr lang="ru-RU" sz="1600" dirty="0"/>
              <a:t> </a:t>
            </a:r>
            <a:r>
              <a:rPr lang="ru-RU" sz="1600" dirty="0" err="1"/>
              <a:t>құрылтайшысының</a:t>
            </a:r>
            <a:r>
              <a:rPr lang="ru-RU" sz="1600" dirty="0"/>
              <a:t> </a:t>
            </a:r>
            <a:r>
              <a:rPr lang="ru-RU" sz="1600" dirty="0" err="1"/>
              <a:t>пайдасына</a:t>
            </a:r>
            <a:r>
              <a:rPr lang="ru-RU" sz="1600" dirty="0"/>
              <a:t> </a:t>
            </a:r>
            <a:r>
              <a:rPr lang="ru-RU" sz="1600" dirty="0" err="1"/>
              <a:t>жүзеге</a:t>
            </a:r>
            <a:r>
              <a:rPr lang="ru-RU" sz="1600" dirty="0"/>
              <a:t> </a:t>
            </a:r>
            <a:r>
              <a:rPr lang="ru-RU" sz="1600" dirty="0" err="1"/>
              <a:t>асыратын</a:t>
            </a:r>
            <a:r>
              <a:rPr lang="ru-RU" sz="1600" dirty="0"/>
              <a:t> </a:t>
            </a:r>
            <a:r>
              <a:rPr lang="ru-RU" sz="1600" dirty="0" err="1"/>
              <a:t>бағалы</a:t>
            </a:r>
            <a:r>
              <a:rPr lang="ru-RU" sz="1600" dirty="0"/>
              <a:t> </a:t>
            </a:r>
            <a:r>
              <a:rPr lang="ru-RU" sz="1600" dirty="0" err="1"/>
              <a:t>қағаздармен</a:t>
            </a:r>
            <a:r>
              <a:rPr lang="ru-RU" sz="1600" dirty="0"/>
              <a:t> </a:t>
            </a:r>
            <a:r>
              <a:rPr lang="ru-RU" sz="1600" dirty="0" err="1"/>
              <a:t>және</a:t>
            </a:r>
            <a:r>
              <a:rPr lang="ru-RU" sz="1600" dirty="0"/>
              <a:t> </a:t>
            </a:r>
            <a:r>
              <a:rPr lang="ru-RU" sz="1600" dirty="0" err="1"/>
              <a:t>форвардтық</a:t>
            </a:r>
            <a:r>
              <a:rPr lang="ru-RU" sz="1600" dirty="0"/>
              <a:t> </a:t>
            </a:r>
            <a:r>
              <a:rPr lang="ru-RU" sz="1600" dirty="0" err="1"/>
              <a:t>мәмілелердің</a:t>
            </a:r>
            <a:r>
              <a:rPr lang="ru-RU" sz="1600" dirty="0"/>
              <a:t> </a:t>
            </a:r>
            <a:r>
              <a:rPr lang="ru-RU" sz="1600" dirty="0" err="1"/>
              <a:t>қаржылық</a:t>
            </a:r>
            <a:r>
              <a:rPr lang="ru-RU" sz="1600" dirty="0"/>
              <a:t> </a:t>
            </a:r>
            <a:r>
              <a:rPr lang="ru-RU" sz="1600" dirty="0" err="1"/>
              <a:t>құралдарымен</a:t>
            </a:r>
            <a:r>
              <a:rPr lang="ru-RU" sz="1600" dirty="0"/>
              <a:t>, </a:t>
            </a:r>
            <a:r>
              <a:rPr lang="ru-RU" sz="1600" dirty="0" err="1"/>
              <a:t>олардың</a:t>
            </a:r>
            <a:r>
              <a:rPr lang="ru-RU" sz="1600" dirty="0"/>
              <a:t> </a:t>
            </a:r>
            <a:r>
              <a:rPr lang="ru-RU" sz="1600" dirty="0" err="1"/>
              <a:t>негізінде</a:t>
            </a:r>
            <a:r>
              <a:rPr lang="ru-RU" sz="1600" dirty="0"/>
              <a:t> </a:t>
            </a:r>
            <a:r>
              <a:rPr lang="ru-RU" sz="1600" dirty="0" err="1"/>
              <a:t>бағалы</a:t>
            </a:r>
            <a:r>
              <a:rPr lang="ru-RU" sz="1600" dirty="0"/>
              <a:t> </a:t>
            </a:r>
            <a:r>
              <a:rPr lang="ru-RU" sz="1600" dirty="0" err="1"/>
              <a:t>қағаздар</a:t>
            </a:r>
            <a:r>
              <a:rPr lang="ru-RU" sz="1600" dirty="0"/>
              <a:t> </a:t>
            </a:r>
            <a:r>
              <a:rPr lang="ru-RU" sz="1600" dirty="0" err="1"/>
              <a:t>болып</a:t>
            </a:r>
            <a:r>
              <a:rPr lang="ru-RU" sz="1600" dirty="0"/>
              <a:t> </a:t>
            </a:r>
            <a:r>
              <a:rPr lang="ru-RU" sz="1600" dirty="0" err="1"/>
              <a:t>табылады.Бағалы</a:t>
            </a:r>
            <a:r>
              <a:rPr lang="ru-RU" sz="1600" dirty="0"/>
              <a:t> </a:t>
            </a:r>
            <a:r>
              <a:rPr lang="ru-RU" sz="1600" dirty="0" err="1"/>
              <a:t>қағаздармен</a:t>
            </a:r>
            <a:r>
              <a:rPr lang="ru-RU" sz="1600" dirty="0"/>
              <a:t> </a:t>
            </a:r>
            <a:r>
              <a:rPr lang="ru-RU" sz="1600" dirty="0" err="1"/>
              <a:t>әрбір</a:t>
            </a:r>
            <a:r>
              <a:rPr lang="ru-RU" sz="1600" dirty="0"/>
              <a:t> операция </a:t>
            </a:r>
            <a:r>
              <a:rPr lang="ru-RU" sz="1600" dirty="0" err="1"/>
              <a:t>бойынша</a:t>
            </a:r>
            <a:r>
              <a:rPr lang="ru-RU" sz="1600" dirty="0"/>
              <a:t> </a:t>
            </a:r>
            <a:r>
              <a:rPr lang="ru-RU" sz="1600" dirty="0" err="1"/>
              <a:t>салық</a:t>
            </a:r>
            <a:r>
              <a:rPr lang="ru-RU" sz="1600" dirty="0"/>
              <a:t> </a:t>
            </a:r>
            <a:r>
              <a:rPr lang="ru-RU" sz="1600" dirty="0" err="1"/>
              <a:t>базасы</a:t>
            </a:r>
            <a:r>
              <a:rPr lang="ru-RU" sz="1600" dirty="0"/>
              <a:t> </a:t>
            </a:r>
            <a:r>
              <a:rPr lang="ru-RU" sz="1600" dirty="0" err="1"/>
              <a:t>жеке</a:t>
            </a:r>
            <a:r>
              <a:rPr lang="ru-RU" sz="1600" dirty="0"/>
              <a:t> </a:t>
            </a:r>
            <a:r>
              <a:rPr lang="ru-RU" sz="1600" dirty="0" err="1"/>
              <a:t>анықталады</a:t>
            </a:r>
            <a:r>
              <a:rPr lang="ru-RU" sz="1600" dirty="0" smtClean="0"/>
              <a:t>.</a:t>
            </a:r>
            <a:endParaRPr lang="en-US" sz="1600" dirty="0" smtClean="0"/>
          </a:p>
          <a:p>
            <a:r>
              <a:rPr lang="ru-RU" sz="1600" dirty="0" err="1" smtClean="0"/>
              <a:t>Бағалы</a:t>
            </a:r>
            <a:r>
              <a:rPr lang="ru-RU" sz="1600" dirty="0" smtClean="0"/>
              <a:t> </a:t>
            </a:r>
            <a:r>
              <a:rPr lang="ru-RU" sz="1600" dirty="0" err="1"/>
              <a:t>қағаздарды</a:t>
            </a:r>
            <a:r>
              <a:rPr lang="ru-RU" sz="1600" dirty="0"/>
              <a:t> </a:t>
            </a:r>
            <a:r>
              <a:rPr lang="ru-RU" sz="1600" dirty="0" err="1"/>
              <a:t>сату-сатып</a:t>
            </a:r>
            <a:r>
              <a:rPr lang="ru-RU" sz="1600" dirty="0"/>
              <a:t> </a:t>
            </a:r>
            <a:r>
              <a:rPr lang="ru-RU" sz="1600" dirty="0" err="1"/>
              <a:t>алу</a:t>
            </a:r>
            <a:r>
              <a:rPr lang="ru-RU" sz="1600" dirty="0"/>
              <a:t> </a:t>
            </a:r>
            <a:r>
              <a:rPr lang="ru-RU" sz="1600" dirty="0" err="1"/>
              <a:t>бойынша</a:t>
            </a:r>
            <a:r>
              <a:rPr lang="ru-RU" sz="1600" dirty="0"/>
              <a:t> </a:t>
            </a:r>
            <a:r>
              <a:rPr lang="ru-RU" sz="1600" dirty="0" err="1"/>
              <a:t>мәмілелерден</a:t>
            </a:r>
            <a:r>
              <a:rPr lang="ru-RU" sz="1600" dirty="0"/>
              <a:t> </a:t>
            </a:r>
            <a:r>
              <a:rPr lang="ru-RU" sz="1600" dirty="0" err="1"/>
              <a:t>түскен</a:t>
            </a:r>
            <a:r>
              <a:rPr lang="ru-RU" sz="1600" dirty="0"/>
              <a:t> </a:t>
            </a:r>
            <a:r>
              <a:rPr lang="ru-RU" sz="1600" dirty="0" err="1"/>
              <a:t>кіріс</a:t>
            </a:r>
            <a:r>
              <a:rPr lang="ru-RU" sz="1600" dirty="0"/>
              <a:t> (</a:t>
            </a:r>
            <a:r>
              <a:rPr lang="ru-RU" sz="1600" dirty="0" err="1"/>
              <a:t>залал</a:t>
            </a:r>
            <a:r>
              <a:rPr lang="ru-RU" sz="1600" dirty="0"/>
              <a:t>) </a:t>
            </a:r>
            <a:r>
              <a:rPr lang="ru-RU" sz="1600" dirty="0" err="1"/>
              <a:t>салық</a:t>
            </a:r>
            <a:r>
              <a:rPr lang="ru-RU" sz="1600" dirty="0"/>
              <a:t> </a:t>
            </a:r>
            <a:r>
              <a:rPr lang="ru-RU" sz="1600" dirty="0" err="1"/>
              <a:t>кезеңінің</a:t>
            </a:r>
            <a:r>
              <a:rPr lang="ru-RU" sz="1600" dirty="0"/>
              <a:t> </a:t>
            </a:r>
            <a:r>
              <a:rPr lang="ru-RU" sz="1600" dirty="0" err="1"/>
              <a:t>ішінде</a:t>
            </a:r>
            <a:r>
              <a:rPr lang="ru-RU" sz="1600" dirty="0"/>
              <a:t> </a:t>
            </a:r>
            <a:r>
              <a:rPr lang="ru-RU" sz="1600" dirty="0" err="1"/>
              <a:t>тиісті</a:t>
            </a:r>
            <a:r>
              <a:rPr lang="ru-RU" sz="1600" dirty="0"/>
              <a:t> </a:t>
            </a:r>
            <a:r>
              <a:rPr lang="ru-RU" sz="1600" dirty="0" err="1"/>
              <a:t>санаттағы</a:t>
            </a:r>
            <a:r>
              <a:rPr lang="ru-RU" sz="1600" dirty="0"/>
              <a:t> </a:t>
            </a:r>
            <a:r>
              <a:rPr lang="ru-RU" sz="1600" dirty="0" err="1"/>
              <a:t>бағалы</a:t>
            </a:r>
            <a:r>
              <a:rPr lang="ru-RU" sz="1600" dirty="0"/>
              <a:t> </a:t>
            </a:r>
            <a:r>
              <a:rPr lang="ru-RU" sz="1600" dirty="0" err="1"/>
              <a:t>қағаздармен</a:t>
            </a:r>
            <a:r>
              <a:rPr lang="ru-RU" sz="1600" dirty="0"/>
              <a:t> </a:t>
            </a:r>
            <a:r>
              <a:rPr lang="ru-RU" sz="1600" dirty="0" err="1"/>
              <a:t>жасалған</a:t>
            </a:r>
            <a:r>
              <a:rPr lang="ru-RU" sz="1600" dirty="0"/>
              <a:t> </a:t>
            </a:r>
            <a:r>
              <a:rPr lang="ru-RU" sz="1600" dirty="0" err="1"/>
              <a:t>мәмілелердің</a:t>
            </a:r>
            <a:r>
              <a:rPr lang="ru-RU" sz="1600" dirty="0"/>
              <a:t> </a:t>
            </a:r>
            <a:r>
              <a:rPr lang="ru-RU" sz="1600" dirty="0" err="1"/>
              <a:t>жиынтығынан</a:t>
            </a:r>
            <a:r>
              <a:rPr lang="ru-RU" sz="1600" dirty="0"/>
              <a:t> </a:t>
            </a:r>
            <a:r>
              <a:rPr lang="ru-RU" sz="1600" dirty="0" err="1"/>
              <a:t>залалдар</a:t>
            </a:r>
            <a:r>
              <a:rPr lang="ru-RU" sz="1600" dirty="0"/>
              <a:t> </a:t>
            </a:r>
            <a:r>
              <a:rPr lang="ru-RU" sz="1600" dirty="0" err="1"/>
              <a:t>сомасын</a:t>
            </a:r>
            <a:r>
              <a:rPr lang="ru-RU" sz="1600" dirty="0"/>
              <a:t> </a:t>
            </a:r>
            <a:r>
              <a:rPr lang="ru-RU" sz="1600" dirty="0" err="1"/>
              <a:t>шегеріп</a:t>
            </a:r>
            <a:r>
              <a:rPr lang="ru-RU" sz="1600" dirty="0"/>
              <a:t> </a:t>
            </a:r>
            <a:r>
              <a:rPr lang="ru-RU" sz="1600" dirty="0" err="1"/>
              <a:t>тастағандағы</a:t>
            </a:r>
            <a:r>
              <a:rPr lang="ru-RU" sz="1600" dirty="0"/>
              <a:t> </a:t>
            </a:r>
            <a:r>
              <a:rPr lang="ru-RU" sz="1600" dirty="0" err="1"/>
              <a:t>кіріс</a:t>
            </a:r>
            <a:r>
              <a:rPr lang="ru-RU" sz="1600" dirty="0"/>
              <a:t> (</a:t>
            </a:r>
            <a:r>
              <a:rPr lang="ru-RU" sz="1600" dirty="0" err="1"/>
              <a:t>бағалы</a:t>
            </a:r>
            <a:r>
              <a:rPr lang="ru-RU" sz="1600" dirty="0"/>
              <a:t> </a:t>
            </a:r>
            <a:r>
              <a:rPr lang="ru-RU" sz="1600" dirty="0" err="1"/>
              <a:t>қағаздарды</a:t>
            </a:r>
            <a:r>
              <a:rPr lang="ru-RU" sz="1600" dirty="0"/>
              <a:t> </a:t>
            </a:r>
            <a:r>
              <a:rPr lang="ru-RU" sz="1600" dirty="0" err="1"/>
              <a:t>сатудан</a:t>
            </a:r>
            <a:r>
              <a:rPr lang="ru-RU" sz="1600" dirty="0"/>
              <a:t>) </a:t>
            </a:r>
            <a:r>
              <a:rPr lang="ru-RU" sz="1600" dirty="0" err="1"/>
              <a:t>сомасы</a:t>
            </a:r>
            <a:r>
              <a:rPr lang="ru-RU" sz="1600" dirty="0"/>
              <a:t> </a:t>
            </a:r>
            <a:r>
              <a:rPr lang="ru-RU" sz="1600" dirty="0" err="1"/>
              <a:t>ретінде</a:t>
            </a:r>
            <a:r>
              <a:rPr lang="ru-RU" sz="1600" dirty="0"/>
              <a:t> </a:t>
            </a:r>
            <a:r>
              <a:rPr lang="ru-RU" sz="1600" dirty="0" err="1"/>
              <a:t>айқындалады</a:t>
            </a:r>
            <a:r>
              <a:rPr lang="ru-RU" sz="1600" dirty="0"/>
              <a:t>. </a:t>
            </a:r>
            <a:r>
              <a:rPr lang="ru-RU" sz="1600" dirty="0" err="1"/>
              <a:t>бағалы</a:t>
            </a:r>
            <a:r>
              <a:rPr lang="ru-RU" sz="1600" dirty="0"/>
              <a:t> </a:t>
            </a:r>
            <a:r>
              <a:rPr lang="ru-RU" sz="1600" dirty="0" err="1"/>
              <a:t>қағаздарды</a:t>
            </a:r>
            <a:r>
              <a:rPr lang="ru-RU" sz="1600" dirty="0"/>
              <a:t> </a:t>
            </a:r>
            <a:r>
              <a:rPr lang="ru-RU" sz="1600" dirty="0" err="1"/>
              <a:t>сатып</a:t>
            </a:r>
            <a:r>
              <a:rPr lang="ru-RU" sz="1600" dirty="0"/>
              <a:t> </a:t>
            </a:r>
            <a:r>
              <a:rPr lang="ru-RU" sz="1600" dirty="0" err="1"/>
              <a:t>алуға</a:t>
            </a:r>
            <a:r>
              <a:rPr lang="ru-RU" sz="1600" dirty="0"/>
              <a:t>, </a:t>
            </a:r>
            <a:r>
              <a:rPr lang="ru-RU" sz="1600" dirty="0" err="1"/>
              <a:t>сатуға</a:t>
            </a:r>
            <a:r>
              <a:rPr lang="ru-RU" sz="1600" dirty="0"/>
              <a:t> </a:t>
            </a:r>
            <a:r>
              <a:rPr lang="ru-RU" sz="1600" dirty="0" err="1"/>
              <a:t>және</a:t>
            </a:r>
            <a:r>
              <a:rPr lang="ru-RU" sz="1600" dirty="0"/>
              <a:t> </a:t>
            </a:r>
            <a:r>
              <a:rPr lang="ru-RU" sz="1600" dirty="0" err="1"/>
              <a:t>сақтауға</a:t>
            </a:r>
            <a:r>
              <a:rPr lang="ru-RU" sz="1600" dirty="0"/>
              <a:t> </a:t>
            </a:r>
            <a:r>
              <a:rPr lang="ru-RU" sz="1600" dirty="0" err="1"/>
              <a:t>арналған</a:t>
            </a:r>
            <a:r>
              <a:rPr lang="ru-RU" sz="1600" dirty="0"/>
              <a:t> </a:t>
            </a:r>
            <a:r>
              <a:rPr lang="ru-RU" sz="1600" dirty="0" err="1"/>
              <a:t>шығыстар</a:t>
            </a:r>
            <a:r>
              <a:rPr lang="ru-RU" sz="1600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3095036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/>
          <a:lstStyle/>
          <a:p>
            <a:r>
              <a:rPr lang="ru-RU" dirty="0"/>
              <a:t>1. </a:t>
            </a:r>
            <a:r>
              <a:rPr lang="ru-RU" dirty="0" err="1"/>
              <a:t>Бағалы</a:t>
            </a:r>
            <a:r>
              <a:rPr lang="ru-RU" dirty="0"/>
              <a:t> </a:t>
            </a:r>
            <a:r>
              <a:rPr lang="ru-RU" dirty="0" err="1"/>
              <a:t>қағаздармен</a:t>
            </a:r>
            <a:r>
              <a:rPr lang="ru-RU" dirty="0"/>
              <a:t> </a:t>
            </a:r>
            <a:r>
              <a:rPr lang="ru-RU" dirty="0" err="1"/>
              <a:t>жасалған</a:t>
            </a:r>
            <a:r>
              <a:rPr lang="ru-RU" dirty="0"/>
              <a:t> </a:t>
            </a:r>
            <a:r>
              <a:rPr lang="ru-RU" dirty="0" err="1"/>
              <a:t>операциялар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төлеушілер</a:t>
            </a:r>
            <a:r>
              <a:rPr lang="ru-RU" dirty="0"/>
              <a:t> </a:t>
            </a:r>
            <a:r>
              <a:rPr lang="ru-RU" dirty="0" err="1"/>
              <a:t>бағалы</a:t>
            </a:r>
            <a:r>
              <a:rPr lang="ru-RU" dirty="0"/>
              <a:t> </a:t>
            </a:r>
            <a:r>
              <a:rPr lang="ru-RU" dirty="0" err="1"/>
              <a:t>қағаздарға</a:t>
            </a:r>
            <a:r>
              <a:rPr lang="ru-RU" dirty="0"/>
              <a:t> </a:t>
            </a:r>
            <a:r>
              <a:rPr lang="ru-RU" dirty="0" err="1"/>
              <a:t>меншік</a:t>
            </a:r>
            <a:r>
              <a:rPr lang="ru-RU" dirty="0"/>
              <a:t> </a:t>
            </a:r>
            <a:r>
              <a:rPr lang="ru-RU" dirty="0" err="1"/>
              <a:t>құқығын</a:t>
            </a:r>
            <a:r>
              <a:rPr lang="ru-RU" dirty="0"/>
              <a:t> </a:t>
            </a:r>
            <a:r>
              <a:rPr lang="ru-RU" dirty="0" err="1"/>
              <a:t>берумен</a:t>
            </a:r>
            <a:r>
              <a:rPr lang="ru-RU" dirty="0"/>
              <a:t> </a:t>
            </a:r>
            <a:r>
              <a:rPr lang="ru-RU" dirty="0" err="1"/>
              <a:t>байланысты</a:t>
            </a:r>
            <a:r>
              <a:rPr lang="ru-RU" dirty="0"/>
              <a:t> </a:t>
            </a:r>
            <a:r>
              <a:rPr lang="ru-RU" dirty="0" err="1"/>
              <a:t>операцияларды</a:t>
            </a:r>
            <a:r>
              <a:rPr lang="ru-RU" dirty="0"/>
              <a:t> </a:t>
            </a:r>
            <a:r>
              <a:rPr lang="ru-RU" dirty="0" err="1"/>
              <a:t>жүзеге</a:t>
            </a:r>
            <a:r>
              <a:rPr lang="ru-RU" dirty="0"/>
              <a:t> </a:t>
            </a:r>
            <a:r>
              <a:rPr lang="ru-RU" dirty="0" err="1"/>
              <a:t>асыратын</a:t>
            </a:r>
            <a:r>
              <a:rPr lang="ru-RU" dirty="0"/>
              <a:t> </a:t>
            </a:r>
            <a:r>
              <a:rPr lang="ru-RU" dirty="0" err="1"/>
              <a:t>заңды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жеке</a:t>
            </a:r>
            <a:r>
              <a:rPr lang="ru-RU" dirty="0"/>
              <a:t> </a:t>
            </a:r>
            <a:r>
              <a:rPr lang="ru-RU" dirty="0" err="1"/>
              <a:t>тұлғалар</a:t>
            </a:r>
            <a:r>
              <a:rPr lang="ru-RU" dirty="0"/>
              <a:t>, </a:t>
            </a:r>
            <a:r>
              <a:rPr lang="ru-RU" dirty="0" err="1"/>
              <a:t>сондай-ақ</a:t>
            </a:r>
            <a:r>
              <a:rPr lang="ru-RU" dirty="0"/>
              <a:t> </a:t>
            </a:r>
            <a:r>
              <a:rPr lang="ru-RU" dirty="0" err="1"/>
              <a:t>оларды</a:t>
            </a:r>
            <a:r>
              <a:rPr lang="ru-RU" dirty="0"/>
              <a:t> </a:t>
            </a:r>
            <a:r>
              <a:rPr lang="ru-RU" dirty="0" err="1"/>
              <a:t>шығаратын</a:t>
            </a:r>
            <a:r>
              <a:rPr lang="ru-RU" dirty="0"/>
              <a:t> </a:t>
            </a:r>
            <a:r>
              <a:rPr lang="ru-RU" dirty="0" err="1"/>
              <a:t>тұлғалар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табылады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56273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Autofit/>
          </a:bodyPr>
          <a:lstStyle/>
          <a:p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II. </a:t>
            </a: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Салық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салу </a:t>
            </a: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объектілері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ru-RU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Акционерлік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қоғамды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құру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кезінде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акцияларды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шығару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құны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жарғылық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қордың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сомасына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тең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болуға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тиіс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   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Бағалы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қағаздармен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операциялар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бойынша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салық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салу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объектісі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болып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табылады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:    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3.1.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Қазақстан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Республикасының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аумағында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шығарылған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бағалы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қағаздардың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бастапқы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қосымша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эмиссиясының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құны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     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3.2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Оларды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сатып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алу-сату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өтеусіз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беру,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құрылтайшылар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арасында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орналастыру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айырбастау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кепілге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салынған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бағалы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қағаздарды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кепіл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ұстаушының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меншігіне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беру,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мұрагерлік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бағалы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қағаздар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бойынша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оларға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меншік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құқығын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Қазақстан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Республикасының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аумағында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одан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тыс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жерлерде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беруге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байланысты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басқа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да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операциялардың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нарықтық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құны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Қазақстан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Республикасында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шығарылған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бағалы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қағаздар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бойынша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Қазақстан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Республикасы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    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Шетелдік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эмитенттердің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Қазақстан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Республикасының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аумағында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айналысқа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шығарған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бағалы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қағаздарына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осы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Жарлыққа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сәйкес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бағалы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қағаздармен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жасалған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мәмілелер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бойынша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басқа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бағалы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қағаздармен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тең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шарттарда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салық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салынады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     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Салық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салу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отандық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шетелд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к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эмитенттер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айналысқа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шығарған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материалдандырылған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да,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материалдандырылған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нысандағы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мынадай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бағалы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қағаздармен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акциялармен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облигациялармен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көрсет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лген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мәм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лелерге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жатады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    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Тіркеусіз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шығарылған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немесе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заңсыз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шығарылған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бағалы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қағаздарға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осы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нұсқаулықтың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3-тармағында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көрсетілген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ставка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бойынша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жалпыға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бірдей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белгіленген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тәртіппен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салық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салынады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337701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/>
              <a:t>III. </a:t>
            </a:r>
            <a:r>
              <a:rPr lang="ru-RU" sz="4000" dirty="0" err="1"/>
              <a:t>Салық</a:t>
            </a:r>
            <a:r>
              <a:rPr lang="ru-RU" sz="4000" dirty="0"/>
              <a:t> </a:t>
            </a:r>
            <a:r>
              <a:rPr lang="ru-RU" sz="4000" dirty="0" err="1"/>
              <a:t>ставкалары</a:t>
            </a:r>
            <a:r>
              <a:rPr lang="ru-RU" sz="4000" dirty="0"/>
              <a:t> мен </a:t>
            </a:r>
            <a:r>
              <a:rPr lang="ru-RU" sz="4000" dirty="0" err="1"/>
              <a:t>жеңілдіктері</a:t>
            </a:r>
            <a:r>
              <a:rPr lang="ru-RU" sz="4000" dirty="0"/>
              <a:t>     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 smtClean="0"/>
              <a:t>5</a:t>
            </a:r>
            <a:r>
              <a:rPr lang="ru-RU" dirty="0"/>
              <a:t>. </a:t>
            </a:r>
            <a:r>
              <a:rPr lang="ru-RU" dirty="0" err="1"/>
              <a:t>Қазақстан</a:t>
            </a:r>
            <a:r>
              <a:rPr lang="ru-RU" dirty="0"/>
              <a:t> </a:t>
            </a:r>
            <a:r>
              <a:rPr lang="ru-RU" dirty="0" err="1"/>
              <a:t>Республикасының</a:t>
            </a:r>
            <a:r>
              <a:rPr lang="ru-RU" dirty="0"/>
              <a:t> </a:t>
            </a:r>
            <a:r>
              <a:rPr lang="ru-RU" dirty="0" err="1"/>
              <a:t>Бағалы</a:t>
            </a:r>
            <a:r>
              <a:rPr lang="ru-RU" dirty="0"/>
              <a:t> </a:t>
            </a:r>
            <a:r>
              <a:rPr lang="ru-RU" dirty="0" err="1"/>
              <a:t>қағаздар</a:t>
            </a:r>
            <a:r>
              <a:rPr lang="ru-RU" dirty="0"/>
              <a:t> </a:t>
            </a:r>
            <a:r>
              <a:rPr lang="ru-RU" dirty="0" err="1"/>
              <a:t>жөн</a:t>
            </a:r>
            <a:r>
              <a:rPr lang="en-US" dirty="0" err="1"/>
              <a:t>i</a:t>
            </a:r>
            <a:r>
              <a:rPr lang="ru-RU" dirty="0" err="1"/>
              <a:t>ндег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ru-RU" dirty="0" err="1"/>
              <a:t>ұлттық</a:t>
            </a:r>
            <a:r>
              <a:rPr lang="ru-RU" dirty="0"/>
              <a:t> </a:t>
            </a:r>
            <a:r>
              <a:rPr lang="ru-RU" dirty="0" err="1"/>
              <a:t>комиссиясы</a:t>
            </a:r>
            <a:r>
              <a:rPr lang="ru-RU" dirty="0"/>
              <a:t> </a:t>
            </a:r>
            <a:r>
              <a:rPr lang="ru-RU" dirty="0" err="1"/>
              <a:t>бағалы</a:t>
            </a:r>
            <a:r>
              <a:rPr lang="ru-RU" dirty="0"/>
              <a:t> </a:t>
            </a:r>
            <a:r>
              <a:rPr lang="ru-RU" dirty="0" err="1"/>
              <a:t>қағаздар</a:t>
            </a:r>
            <a:r>
              <a:rPr lang="ru-RU" dirty="0"/>
              <a:t> </a:t>
            </a:r>
            <a:r>
              <a:rPr lang="ru-RU" dirty="0" err="1"/>
              <a:t>шығарылымын</a:t>
            </a:r>
            <a:r>
              <a:rPr lang="ru-RU" dirty="0"/>
              <a:t> (</a:t>
            </a:r>
            <a:r>
              <a:rPr lang="ru-RU" dirty="0" err="1"/>
              <a:t>шығарылымын</a:t>
            </a:r>
            <a:r>
              <a:rPr lang="ru-RU" dirty="0"/>
              <a:t>) т</a:t>
            </a:r>
            <a:r>
              <a:rPr lang="en-US" dirty="0" err="1"/>
              <a:t>i</a:t>
            </a:r>
            <a:r>
              <a:rPr lang="ru-RU" dirty="0" err="1"/>
              <a:t>ркеу</a:t>
            </a:r>
            <a:r>
              <a:rPr lang="ru-RU" dirty="0"/>
              <a:t> </a:t>
            </a:r>
            <a:r>
              <a:rPr lang="ru-RU" dirty="0" err="1"/>
              <a:t>кез</a:t>
            </a:r>
            <a:r>
              <a:rPr lang="en-US" dirty="0" err="1"/>
              <a:t>i</a:t>
            </a:r>
            <a:r>
              <a:rPr lang="ru-RU" dirty="0" err="1"/>
              <a:t>нде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бағалы</a:t>
            </a:r>
            <a:r>
              <a:rPr lang="ru-RU" dirty="0"/>
              <a:t> </a:t>
            </a:r>
            <a:r>
              <a:rPr lang="ru-RU" dirty="0" err="1"/>
              <a:t>қағаздар</a:t>
            </a:r>
            <a:r>
              <a:rPr lang="ru-RU" dirty="0"/>
              <a:t> </a:t>
            </a:r>
            <a:r>
              <a:rPr lang="ru-RU" dirty="0" err="1"/>
              <a:t>шығарылымының</a:t>
            </a:r>
            <a:r>
              <a:rPr lang="ru-RU" dirty="0"/>
              <a:t> </a:t>
            </a:r>
            <a:r>
              <a:rPr lang="ru-RU" dirty="0" err="1"/>
              <a:t>номиналды</a:t>
            </a:r>
            <a:r>
              <a:rPr lang="ru-RU" dirty="0"/>
              <a:t> </a:t>
            </a:r>
            <a:r>
              <a:rPr lang="ru-RU" dirty="0" err="1"/>
              <a:t>құнының</a:t>
            </a:r>
            <a:r>
              <a:rPr lang="ru-RU" dirty="0"/>
              <a:t> 0,5 </a:t>
            </a:r>
            <a:r>
              <a:rPr lang="ru-RU" dirty="0" err="1"/>
              <a:t>пайызы</a:t>
            </a:r>
            <a:r>
              <a:rPr lang="ru-RU" dirty="0"/>
              <a:t> </a:t>
            </a:r>
            <a:r>
              <a:rPr lang="ru-RU" dirty="0" err="1"/>
              <a:t>мөлшер</a:t>
            </a:r>
            <a:r>
              <a:rPr lang="en-US" dirty="0" err="1"/>
              <a:t>i</a:t>
            </a:r>
            <a:r>
              <a:rPr lang="ru-RU" dirty="0" err="1"/>
              <a:t>нде</a:t>
            </a:r>
            <a:r>
              <a:rPr lang="ru-RU" dirty="0"/>
              <a:t> </a:t>
            </a:r>
            <a:r>
              <a:rPr lang="ru-RU" dirty="0" err="1"/>
              <a:t>төленед</a:t>
            </a:r>
            <a:r>
              <a:rPr lang="en-US" dirty="0" err="1"/>
              <a:t>i</a:t>
            </a:r>
            <a:r>
              <a:rPr lang="en-US" dirty="0"/>
              <a:t>.     </a:t>
            </a:r>
            <a:endParaRPr lang="kk-KZ" dirty="0" smtClean="0"/>
          </a:p>
          <a:p>
            <a:r>
              <a:rPr lang="en-US" dirty="0" smtClean="0"/>
              <a:t> </a:t>
            </a:r>
            <a:r>
              <a:rPr lang="en-US" dirty="0"/>
              <a:t>6. </a:t>
            </a:r>
            <a:r>
              <a:rPr lang="ru-RU" dirty="0" err="1"/>
              <a:t>Орталық</a:t>
            </a:r>
            <a:r>
              <a:rPr lang="ru-RU" dirty="0"/>
              <a:t> </a:t>
            </a:r>
            <a:r>
              <a:rPr lang="ru-RU" dirty="0" err="1"/>
              <a:t>атқарушы</a:t>
            </a:r>
            <a:r>
              <a:rPr lang="ru-RU" dirty="0"/>
              <a:t> </a:t>
            </a:r>
            <a:r>
              <a:rPr lang="ru-RU" dirty="0" err="1"/>
              <a:t>органдар</a:t>
            </a:r>
            <a:r>
              <a:rPr lang="ru-RU" dirty="0"/>
              <a:t> (</a:t>
            </a:r>
            <a:r>
              <a:rPr lang="ru-RU" dirty="0" err="1"/>
              <a:t>мемлекетт</a:t>
            </a:r>
            <a:r>
              <a:rPr lang="en-US" dirty="0" err="1"/>
              <a:t>i</a:t>
            </a:r>
            <a:r>
              <a:rPr lang="ru-RU" dirty="0"/>
              <a:t>к </a:t>
            </a:r>
            <a:r>
              <a:rPr lang="ru-RU" dirty="0" err="1"/>
              <a:t>комитеттер</a:t>
            </a:r>
            <a:r>
              <a:rPr lang="ru-RU" dirty="0"/>
              <a:t>, </a:t>
            </a:r>
            <a:r>
              <a:rPr lang="ru-RU" dirty="0" err="1"/>
              <a:t>министрл</a:t>
            </a:r>
            <a:r>
              <a:rPr lang="en-US" dirty="0" err="1"/>
              <a:t>i</a:t>
            </a:r>
            <a:r>
              <a:rPr lang="ru-RU" dirty="0" err="1"/>
              <a:t>ктер</a:t>
            </a:r>
            <a:r>
              <a:rPr lang="ru-RU" dirty="0"/>
              <a:t>, </a:t>
            </a:r>
            <a:r>
              <a:rPr lang="ru-RU" dirty="0" err="1"/>
              <a:t>ведомстволар</a:t>
            </a:r>
            <a:r>
              <a:rPr lang="ru-RU" dirty="0"/>
              <a:t>, </a:t>
            </a:r>
            <a:r>
              <a:rPr lang="ru-RU" dirty="0" err="1"/>
              <a:t>жерг</a:t>
            </a:r>
            <a:r>
              <a:rPr lang="en-US" dirty="0" err="1"/>
              <a:t>i</a:t>
            </a:r>
            <a:r>
              <a:rPr lang="ru-RU" dirty="0"/>
              <a:t>л</a:t>
            </a:r>
            <a:r>
              <a:rPr lang="en-US" dirty="0" err="1"/>
              <a:t>i</a:t>
            </a:r>
            <a:r>
              <a:rPr lang="ru-RU" dirty="0" err="1"/>
              <a:t>кт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ru-RU" dirty="0" err="1"/>
              <a:t>өк</a:t>
            </a:r>
            <a:r>
              <a:rPr lang="en-US" dirty="0" err="1"/>
              <a:t>i</a:t>
            </a:r>
            <a:r>
              <a:rPr lang="ru-RU" dirty="0" err="1"/>
              <a:t>лд</a:t>
            </a:r>
            <a:r>
              <a:rPr lang="en-US" dirty="0" err="1"/>
              <a:t>i</a:t>
            </a:r>
            <a:r>
              <a:rPr lang="en-US" dirty="0"/>
              <a:t>, </a:t>
            </a:r>
            <a:r>
              <a:rPr lang="ru-RU" dirty="0" err="1"/>
              <a:t>атқарушы</a:t>
            </a:r>
            <a:r>
              <a:rPr lang="ru-RU" dirty="0"/>
              <a:t> </a:t>
            </a:r>
            <a:r>
              <a:rPr lang="ru-RU" dirty="0" err="1"/>
              <a:t>органдар</a:t>
            </a:r>
            <a:r>
              <a:rPr lang="ru-RU" dirty="0"/>
              <a:t>) </a:t>
            </a:r>
            <a:r>
              <a:rPr lang="ru-RU" dirty="0" err="1"/>
              <a:t>шығарған</a:t>
            </a:r>
            <a:r>
              <a:rPr lang="ru-RU" dirty="0"/>
              <a:t> </a:t>
            </a:r>
            <a:r>
              <a:rPr lang="ru-RU" dirty="0" err="1"/>
              <a:t>бағалы</a:t>
            </a:r>
            <a:r>
              <a:rPr lang="ru-RU" dirty="0"/>
              <a:t> </a:t>
            </a:r>
            <a:r>
              <a:rPr lang="ru-RU" dirty="0" err="1"/>
              <a:t>қағаздардың</a:t>
            </a:r>
            <a:r>
              <a:rPr lang="ru-RU" dirty="0"/>
              <a:t> </a:t>
            </a:r>
            <a:r>
              <a:rPr lang="ru-RU" dirty="0" err="1"/>
              <a:t>қозғалысы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операцияларды</a:t>
            </a:r>
            <a:r>
              <a:rPr lang="ru-RU" dirty="0"/>
              <a:t> </a:t>
            </a:r>
            <a:r>
              <a:rPr lang="ru-RU" dirty="0" err="1"/>
              <a:t>жүзеге</a:t>
            </a:r>
            <a:r>
              <a:rPr lang="ru-RU" dirty="0"/>
              <a:t> </a:t>
            </a:r>
            <a:r>
              <a:rPr lang="ru-RU" dirty="0" err="1"/>
              <a:t>асырған</a:t>
            </a:r>
            <a:r>
              <a:rPr lang="ru-RU" dirty="0"/>
              <a:t> </a:t>
            </a:r>
            <a:r>
              <a:rPr lang="ru-RU" dirty="0" err="1"/>
              <a:t>кезде</a:t>
            </a:r>
            <a:r>
              <a:rPr lang="ru-RU" dirty="0"/>
              <a:t> </a:t>
            </a:r>
            <a:r>
              <a:rPr lang="ru-RU" dirty="0" err="1"/>
              <a:t>сату</a:t>
            </a:r>
            <a:r>
              <a:rPr lang="ru-RU" dirty="0"/>
              <a:t> </a:t>
            </a:r>
            <a:r>
              <a:rPr lang="ru-RU" dirty="0" err="1"/>
              <a:t>бағасының</a:t>
            </a:r>
            <a:r>
              <a:rPr lang="ru-RU" dirty="0"/>
              <a:t> </a:t>
            </a:r>
            <a:r>
              <a:rPr lang="ru-RU" dirty="0" err="1"/>
              <a:t>әр</a:t>
            </a:r>
            <a:r>
              <a:rPr lang="ru-RU" dirty="0"/>
              <a:t> 1000 </a:t>
            </a:r>
            <a:r>
              <a:rPr lang="ru-RU" dirty="0" err="1"/>
              <a:t>теңгес</a:t>
            </a:r>
            <a:r>
              <a:rPr lang="en-US" dirty="0" err="1"/>
              <a:t>i</a:t>
            </a:r>
            <a:r>
              <a:rPr lang="ru-RU" dirty="0" err="1"/>
              <a:t>нен</a:t>
            </a:r>
            <a:r>
              <a:rPr lang="ru-RU" dirty="0"/>
              <a:t> 1 </a:t>
            </a:r>
            <a:r>
              <a:rPr lang="ru-RU" dirty="0" err="1"/>
              <a:t>теңге</a:t>
            </a:r>
            <a:r>
              <a:rPr lang="ru-RU" dirty="0"/>
              <a:t> </a:t>
            </a:r>
            <a:r>
              <a:rPr lang="ru-RU" dirty="0" err="1"/>
              <a:t>мөлшер</a:t>
            </a:r>
            <a:r>
              <a:rPr lang="en-US" dirty="0" err="1"/>
              <a:t>i</a:t>
            </a:r>
            <a:r>
              <a:rPr lang="ru-RU" dirty="0" err="1"/>
              <a:t>нде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төленед</a:t>
            </a:r>
            <a:r>
              <a:rPr lang="en-US" dirty="0" err="1"/>
              <a:t>i</a:t>
            </a:r>
            <a:r>
              <a:rPr lang="en-US" dirty="0"/>
              <a:t>.     </a:t>
            </a:r>
            <a:endParaRPr lang="kk-KZ" dirty="0" smtClean="0"/>
          </a:p>
          <a:p>
            <a:r>
              <a:rPr lang="en-US" dirty="0" smtClean="0"/>
              <a:t> </a:t>
            </a:r>
            <a:r>
              <a:rPr lang="en-US" dirty="0"/>
              <a:t>7. </a:t>
            </a:r>
            <a:r>
              <a:rPr lang="ru-RU" dirty="0" err="1"/>
              <a:t>Басқа</a:t>
            </a:r>
            <a:r>
              <a:rPr lang="ru-RU" dirty="0"/>
              <a:t> </a:t>
            </a:r>
            <a:r>
              <a:rPr lang="ru-RU" dirty="0" err="1"/>
              <a:t>заңды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жеке</a:t>
            </a:r>
            <a:r>
              <a:rPr lang="ru-RU" dirty="0"/>
              <a:t> </a:t>
            </a:r>
            <a:r>
              <a:rPr lang="ru-RU" dirty="0" err="1"/>
              <a:t>тұлғалар</a:t>
            </a:r>
            <a:r>
              <a:rPr lang="ru-RU" dirty="0"/>
              <a:t> </a:t>
            </a:r>
            <a:r>
              <a:rPr lang="ru-RU" dirty="0" err="1"/>
              <a:t>шығарған</a:t>
            </a:r>
            <a:r>
              <a:rPr lang="ru-RU" dirty="0"/>
              <a:t> </a:t>
            </a:r>
            <a:r>
              <a:rPr lang="ru-RU" dirty="0" err="1"/>
              <a:t>бағалы</a:t>
            </a:r>
            <a:r>
              <a:rPr lang="ru-RU" dirty="0"/>
              <a:t> </a:t>
            </a:r>
            <a:r>
              <a:rPr lang="ru-RU" dirty="0" err="1"/>
              <a:t>қағаздардың</a:t>
            </a:r>
            <a:r>
              <a:rPr lang="ru-RU" dirty="0"/>
              <a:t> </a:t>
            </a:r>
            <a:r>
              <a:rPr lang="ru-RU" dirty="0" err="1"/>
              <a:t>қозғалысы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операцияларды</a:t>
            </a:r>
            <a:r>
              <a:rPr lang="ru-RU" dirty="0"/>
              <a:t> </a:t>
            </a:r>
            <a:r>
              <a:rPr lang="ru-RU" dirty="0" err="1"/>
              <a:t>жүзеге</a:t>
            </a:r>
            <a:r>
              <a:rPr lang="ru-RU" dirty="0"/>
              <a:t> </a:t>
            </a:r>
            <a:r>
              <a:rPr lang="ru-RU" dirty="0" err="1"/>
              <a:t>асыру</a:t>
            </a:r>
            <a:r>
              <a:rPr lang="ru-RU" dirty="0"/>
              <a:t> </a:t>
            </a:r>
            <a:r>
              <a:rPr lang="ru-RU" dirty="0" err="1"/>
              <a:t>кезінде</a:t>
            </a:r>
            <a:r>
              <a:rPr lang="ru-RU" dirty="0"/>
              <a:t> </a:t>
            </a:r>
            <a:r>
              <a:rPr lang="ru-RU" dirty="0" err="1"/>
              <a:t>алдыңғы</a:t>
            </a:r>
            <a:r>
              <a:rPr lang="ru-RU" dirty="0"/>
              <a:t> </a:t>
            </a:r>
            <a:r>
              <a:rPr lang="ru-RU" dirty="0" err="1"/>
              <a:t>тармақта</a:t>
            </a:r>
            <a:r>
              <a:rPr lang="ru-RU" dirty="0"/>
              <a:t> </a:t>
            </a:r>
            <a:r>
              <a:rPr lang="ru-RU" dirty="0" err="1"/>
              <a:t>белгіленген</a:t>
            </a:r>
            <a:r>
              <a:rPr lang="ru-RU" dirty="0"/>
              <a:t> </a:t>
            </a:r>
            <a:r>
              <a:rPr lang="ru-RU" dirty="0" err="1"/>
              <a:t>тәртіппен</a:t>
            </a:r>
            <a:r>
              <a:rPr lang="ru-RU" dirty="0"/>
              <a:t> </a:t>
            </a:r>
            <a:r>
              <a:rPr lang="ru-RU" dirty="0" err="1"/>
              <a:t>әрбір</a:t>
            </a:r>
            <a:r>
              <a:rPr lang="ru-RU" dirty="0"/>
              <a:t> 1000 </a:t>
            </a:r>
            <a:r>
              <a:rPr lang="ru-RU" dirty="0" err="1"/>
              <a:t>теңгеден</a:t>
            </a:r>
            <a:r>
              <a:rPr lang="ru-RU" dirty="0"/>
              <a:t> 3 </a:t>
            </a:r>
            <a:r>
              <a:rPr lang="ru-RU" dirty="0" err="1"/>
              <a:t>теңге</a:t>
            </a:r>
            <a:r>
              <a:rPr lang="ru-RU" dirty="0"/>
              <a:t> </a:t>
            </a:r>
            <a:r>
              <a:rPr lang="ru-RU" dirty="0" err="1"/>
              <a:t>мөлшерінде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төленеді</a:t>
            </a:r>
            <a:r>
              <a:rPr lang="ru-RU" dirty="0"/>
              <a:t>.     </a:t>
            </a:r>
            <a:endParaRPr lang="ru-RU" dirty="0" smtClean="0"/>
          </a:p>
          <a:p>
            <a:r>
              <a:rPr lang="ru-RU" dirty="0" smtClean="0"/>
              <a:t> </a:t>
            </a:r>
            <a:r>
              <a:rPr lang="ru-RU" dirty="0"/>
              <a:t>8. </a:t>
            </a:r>
            <a:r>
              <a:rPr lang="ru-RU" dirty="0" err="1"/>
              <a:t>Сатып</a:t>
            </a:r>
            <a:r>
              <a:rPr lang="ru-RU" dirty="0"/>
              <a:t> </a:t>
            </a:r>
            <a:r>
              <a:rPr lang="ru-RU" dirty="0" err="1"/>
              <a:t>алу</a:t>
            </a:r>
            <a:r>
              <a:rPr lang="ru-RU" dirty="0"/>
              <a:t> </a:t>
            </a:r>
            <a:r>
              <a:rPr lang="ru-RU" dirty="0" err="1"/>
              <a:t>бағасы</a:t>
            </a:r>
            <a:r>
              <a:rPr lang="ru-RU" dirty="0"/>
              <a:t> </a:t>
            </a:r>
            <a:r>
              <a:rPr lang="ru-RU" dirty="0" err="1"/>
              <a:t>номиналды</a:t>
            </a:r>
            <a:r>
              <a:rPr lang="ru-RU" dirty="0"/>
              <a:t> </a:t>
            </a:r>
            <a:r>
              <a:rPr lang="ru-RU" dirty="0" err="1"/>
              <a:t>құннан</a:t>
            </a:r>
            <a:r>
              <a:rPr lang="ru-RU" dirty="0"/>
              <a:t> </a:t>
            </a:r>
            <a:r>
              <a:rPr lang="ru-RU" dirty="0" err="1"/>
              <a:t>төмен</a:t>
            </a:r>
            <a:r>
              <a:rPr lang="ru-RU" dirty="0"/>
              <a:t> </a:t>
            </a:r>
            <a:r>
              <a:rPr lang="ru-RU" dirty="0" err="1"/>
              <a:t>болған</a:t>
            </a:r>
            <a:r>
              <a:rPr lang="ru-RU" dirty="0"/>
              <a:t> </a:t>
            </a:r>
            <a:r>
              <a:rPr lang="ru-RU" dirty="0" err="1"/>
              <a:t>жағдайларда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өтеусіз</a:t>
            </a:r>
            <a:r>
              <a:rPr lang="ru-RU" dirty="0"/>
              <a:t> беру, </a:t>
            </a:r>
            <a:r>
              <a:rPr lang="ru-RU" dirty="0" err="1"/>
              <a:t>сыйға</a:t>
            </a:r>
            <a:r>
              <a:rPr lang="ru-RU" dirty="0"/>
              <a:t> </a:t>
            </a:r>
            <a:r>
              <a:rPr lang="ru-RU" dirty="0" err="1"/>
              <a:t>тарту</a:t>
            </a:r>
            <a:r>
              <a:rPr lang="ru-RU" dirty="0"/>
              <a:t>, </a:t>
            </a:r>
            <a:r>
              <a:rPr lang="ru-RU" dirty="0" err="1"/>
              <a:t>мұраға</a:t>
            </a:r>
            <a:r>
              <a:rPr lang="ru-RU" dirty="0"/>
              <a:t> </a:t>
            </a:r>
            <a:r>
              <a:rPr lang="ru-RU" dirty="0" err="1"/>
              <a:t>қалдыру</a:t>
            </a:r>
            <a:r>
              <a:rPr lang="ru-RU" dirty="0"/>
              <a:t> </a:t>
            </a:r>
            <a:r>
              <a:rPr lang="ru-RU" dirty="0" err="1"/>
              <a:t>кезінде</a:t>
            </a:r>
            <a:r>
              <a:rPr lang="ru-RU" dirty="0"/>
              <a:t> – </a:t>
            </a:r>
            <a:r>
              <a:rPr lang="ru-RU" dirty="0" err="1"/>
              <a:t>бағалы</a:t>
            </a:r>
            <a:r>
              <a:rPr lang="ru-RU" dirty="0"/>
              <a:t> </a:t>
            </a:r>
            <a:r>
              <a:rPr lang="ru-RU" dirty="0" err="1"/>
              <a:t>қағаздардың</a:t>
            </a:r>
            <a:r>
              <a:rPr lang="ru-RU" dirty="0"/>
              <a:t> </a:t>
            </a:r>
            <a:r>
              <a:rPr lang="ru-RU" dirty="0" err="1"/>
              <a:t>номиналдық</a:t>
            </a:r>
            <a:r>
              <a:rPr lang="ru-RU" dirty="0"/>
              <a:t> </a:t>
            </a:r>
            <a:r>
              <a:rPr lang="ru-RU" dirty="0" err="1"/>
              <a:t>құнының</a:t>
            </a:r>
            <a:r>
              <a:rPr lang="ru-RU" dirty="0"/>
              <a:t> </a:t>
            </a:r>
            <a:r>
              <a:rPr lang="ru-RU" dirty="0" err="1"/>
              <a:t>сол</a:t>
            </a:r>
            <a:r>
              <a:rPr lang="ru-RU" dirty="0"/>
              <a:t> </a:t>
            </a:r>
            <a:r>
              <a:rPr lang="ru-RU" dirty="0" err="1"/>
              <a:t>мөлшерінде</a:t>
            </a:r>
            <a:r>
              <a:rPr lang="ru-RU" dirty="0"/>
              <a:t>.      </a:t>
            </a:r>
            <a:endParaRPr lang="en-US" dirty="0" smtClean="0"/>
          </a:p>
          <a:p>
            <a:r>
              <a:rPr lang="ru-RU" dirty="0" err="1" smtClean="0"/>
              <a:t>Мемлекеттік</a:t>
            </a:r>
            <a:r>
              <a:rPr lang="ru-RU" dirty="0" smtClean="0"/>
              <a:t> </a:t>
            </a:r>
            <a:r>
              <a:rPr lang="ru-RU" dirty="0" err="1"/>
              <a:t>бағалы</a:t>
            </a:r>
            <a:r>
              <a:rPr lang="ru-RU" dirty="0"/>
              <a:t> </a:t>
            </a:r>
            <a:r>
              <a:rPr lang="ru-RU" dirty="0" err="1"/>
              <a:t>қағаздардың</a:t>
            </a:r>
            <a:r>
              <a:rPr lang="ru-RU" dirty="0"/>
              <a:t> </a:t>
            </a:r>
            <a:r>
              <a:rPr lang="ru-RU" dirty="0" err="1"/>
              <a:t>эмиссиясы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салуға</a:t>
            </a:r>
            <a:r>
              <a:rPr lang="ru-RU" dirty="0"/>
              <a:t> </a:t>
            </a:r>
            <a:r>
              <a:rPr lang="ru-RU" dirty="0" err="1"/>
              <a:t>жатпайды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199989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/>
          </a:bodyPr>
          <a:lstStyle/>
          <a:p>
            <a:r>
              <a:rPr lang="en-US" dirty="0"/>
              <a:t>IV.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сомасын</a:t>
            </a:r>
            <a:r>
              <a:rPr lang="ru-RU" dirty="0"/>
              <a:t> </a:t>
            </a:r>
            <a:r>
              <a:rPr lang="ru-RU" dirty="0" err="1"/>
              <a:t>анықтау</a:t>
            </a:r>
            <a:r>
              <a:rPr lang="ru-RU" dirty="0"/>
              <a:t>    </a:t>
            </a:r>
            <a:endParaRPr lang="ru-RU" dirty="0" smtClean="0"/>
          </a:p>
          <a:p>
            <a:r>
              <a:rPr lang="ru-RU" dirty="0" smtClean="0"/>
              <a:t>   </a:t>
            </a:r>
            <a:r>
              <a:rPr lang="ru-RU" dirty="0"/>
              <a:t>9. </a:t>
            </a:r>
            <a:r>
              <a:rPr lang="ru-RU" dirty="0" err="1"/>
              <a:t>Бағалы</a:t>
            </a:r>
            <a:r>
              <a:rPr lang="ru-RU" dirty="0"/>
              <a:t> </a:t>
            </a:r>
            <a:r>
              <a:rPr lang="ru-RU" dirty="0" err="1"/>
              <a:t>қағаздармен</a:t>
            </a:r>
            <a:r>
              <a:rPr lang="ru-RU" dirty="0"/>
              <a:t> </a:t>
            </a:r>
            <a:r>
              <a:rPr lang="ru-RU" dirty="0" err="1"/>
              <a:t>операциялар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сомасын</a:t>
            </a:r>
            <a:r>
              <a:rPr lang="ru-RU" dirty="0"/>
              <a:t> </a:t>
            </a:r>
            <a:r>
              <a:rPr lang="ru-RU" dirty="0" err="1"/>
              <a:t>есептеуд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ru-RU" dirty="0" err="1"/>
              <a:t>төлеуш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ru-RU" dirty="0" err="1"/>
              <a:t>бағалы</a:t>
            </a:r>
            <a:r>
              <a:rPr lang="ru-RU" dirty="0"/>
              <a:t> </a:t>
            </a:r>
            <a:r>
              <a:rPr lang="ru-RU" dirty="0" err="1"/>
              <a:t>қағаздардың</a:t>
            </a:r>
            <a:r>
              <a:rPr lang="ru-RU" dirty="0"/>
              <a:t> </a:t>
            </a:r>
            <a:r>
              <a:rPr lang="ru-RU" dirty="0" err="1"/>
              <a:t>қозғалысы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мәм</a:t>
            </a:r>
            <a:r>
              <a:rPr lang="en-US" dirty="0" err="1"/>
              <a:t>i</a:t>
            </a:r>
            <a:r>
              <a:rPr lang="ru-RU" dirty="0" err="1"/>
              <a:t>лелер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шығарылым</a:t>
            </a:r>
            <a:r>
              <a:rPr lang="ru-RU" dirty="0"/>
              <a:t> </a:t>
            </a:r>
            <a:r>
              <a:rPr lang="ru-RU" dirty="0" err="1"/>
              <a:t>құны</a:t>
            </a:r>
            <a:r>
              <a:rPr lang="ru-RU" dirty="0"/>
              <a:t> мен </a:t>
            </a:r>
            <a:r>
              <a:rPr lang="ru-RU" dirty="0" err="1"/>
              <a:t>мәм</a:t>
            </a:r>
            <a:r>
              <a:rPr lang="en-US" dirty="0" err="1"/>
              <a:t>i</a:t>
            </a:r>
            <a:r>
              <a:rPr lang="ru-RU" dirty="0" err="1"/>
              <a:t>ле</a:t>
            </a:r>
            <a:r>
              <a:rPr lang="ru-RU" dirty="0"/>
              <a:t> </a:t>
            </a:r>
            <a:r>
              <a:rPr lang="ru-RU" dirty="0" err="1"/>
              <a:t>сомасын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ставкасын</a:t>
            </a:r>
            <a:r>
              <a:rPr lang="ru-RU" dirty="0"/>
              <a:t> нег</a:t>
            </a:r>
            <a:r>
              <a:rPr lang="en-US" dirty="0" err="1"/>
              <a:t>i</a:t>
            </a:r>
            <a:r>
              <a:rPr lang="ru-RU" dirty="0" err="1"/>
              <a:t>зге</a:t>
            </a:r>
            <a:r>
              <a:rPr lang="ru-RU" dirty="0"/>
              <a:t> ала </a:t>
            </a:r>
            <a:r>
              <a:rPr lang="ru-RU" dirty="0" err="1"/>
              <a:t>отырып</a:t>
            </a:r>
            <a:r>
              <a:rPr lang="ru-RU" dirty="0"/>
              <a:t> </a:t>
            </a:r>
            <a:r>
              <a:rPr lang="ru-RU" dirty="0" err="1"/>
              <a:t>дербес</a:t>
            </a:r>
            <a:r>
              <a:rPr lang="ru-RU" dirty="0"/>
              <a:t> </a:t>
            </a:r>
            <a:r>
              <a:rPr lang="ru-RU" dirty="0" err="1"/>
              <a:t>жасайды</a:t>
            </a:r>
            <a:r>
              <a:rPr lang="ru-RU" dirty="0"/>
              <a:t>.       </a:t>
            </a:r>
            <a:endParaRPr lang="ru-RU" dirty="0" smtClean="0"/>
          </a:p>
          <a:p>
            <a:r>
              <a:rPr lang="ru-RU" dirty="0" err="1" smtClean="0"/>
              <a:t>Салық</a:t>
            </a:r>
            <a:r>
              <a:rPr lang="ru-RU" dirty="0" smtClean="0"/>
              <a:t> </a:t>
            </a:r>
            <a:r>
              <a:rPr lang="ru-RU" dirty="0" err="1"/>
              <a:t>сомасы</a:t>
            </a:r>
            <a:r>
              <a:rPr lang="ru-RU" dirty="0"/>
              <a:t> </a:t>
            </a:r>
            <a:r>
              <a:rPr lang="ru-RU" dirty="0" err="1"/>
              <a:t>бағалы</a:t>
            </a:r>
            <a:r>
              <a:rPr lang="ru-RU" dirty="0"/>
              <a:t> </a:t>
            </a:r>
            <a:r>
              <a:rPr lang="ru-RU" dirty="0" err="1"/>
              <a:t>қағаздардың</a:t>
            </a:r>
            <a:r>
              <a:rPr lang="ru-RU" dirty="0"/>
              <a:t> </a:t>
            </a:r>
            <a:r>
              <a:rPr lang="ru-RU" dirty="0" err="1"/>
              <a:t>әрбір</a:t>
            </a:r>
            <a:r>
              <a:rPr lang="ru-RU" dirty="0"/>
              <a:t> </a:t>
            </a:r>
            <a:r>
              <a:rPr lang="ru-RU" dirty="0" err="1"/>
              <a:t>шығарылымы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шығарылымның</a:t>
            </a:r>
            <a:r>
              <a:rPr lang="ru-RU" dirty="0"/>
              <a:t> </a:t>
            </a:r>
            <a:r>
              <a:rPr lang="ru-RU" dirty="0" err="1"/>
              <a:t>номиналды</a:t>
            </a:r>
            <a:r>
              <a:rPr lang="ru-RU" dirty="0"/>
              <a:t> </a:t>
            </a:r>
            <a:r>
              <a:rPr lang="ru-RU" dirty="0" err="1"/>
              <a:t>құнына</a:t>
            </a:r>
            <a:r>
              <a:rPr lang="ru-RU" dirty="0"/>
              <a:t> </a:t>
            </a:r>
            <a:r>
              <a:rPr lang="ru-RU" dirty="0" err="1"/>
              <a:t>қарай</a:t>
            </a:r>
            <a:r>
              <a:rPr lang="ru-RU" dirty="0"/>
              <a:t> </a:t>
            </a:r>
            <a:r>
              <a:rPr lang="ru-RU" dirty="0" err="1"/>
              <a:t>жеке</a:t>
            </a:r>
            <a:r>
              <a:rPr lang="ru-RU" dirty="0"/>
              <a:t> </a:t>
            </a:r>
            <a:r>
              <a:rPr lang="ru-RU" dirty="0" err="1"/>
              <a:t>есептеледі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894537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100" b="1" dirty="0">
                <a:solidFill>
                  <a:srgbClr val="FFC000"/>
                </a:solidFill>
              </a:rPr>
              <a:t>V. </a:t>
            </a:r>
            <a:r>
              <a:rPr lang="ru-RU" sz="3100" b="1" dirty="0" err="1">
                <a:solidFill>
                  <a:srgbClr val="FFC000"/>
                </a:solidFill>
              </a:rPr>
              <a:t>Салықты</a:t>
            </a:r>
            <a:r>
              <a:rPr lang="ru-RU" sz="3100" b="1" dirty="0">
                <a:solidFill>
                  <a:srgbClr val="FFC000"/>
                </a:solidFill>
              </a:rPr>
              <a:t> </a:t>
            </a:r>
            <a:r>
              <a:rPr lang="ru-RU" sz="3100" b="1" dirty="0" err="1">
                <a:solidFill>
                  <a:srgbClr val="FFC000"/>
                </a:solidFill>
              </a:rPr>
              <a:t>төлеу</a:t>
            </a:r>
            <a:r>
              <a:rPr lang="ru-RU" sz="3100" b="1" dirty="0">
                <a:solidFill>
                  <a:srgbClr val="FFC000"/>
                </a:solidFill>
              </a:rPr>
              <a:t> </a:t>
            </a:r>
            <a:r>
              <a:rPr lang="ru-RU" sz="3100" b="1" dirty="0" err="1">
                <a:solidFill>
                  <a:srgbClr val="FFC000"/>
                </a:solidFill>
              </a:rPr>
              <a:t>тәртібі</a:t>
            </a:r>
            <a:r>
              <a:rPr lang="ru-RU" sz="3100" b="1" dirty="0">
                <a:solidFill>
                  <a:srgbClr val="FFC000"/>
                </a:solidFill>
              </a:rPr>
              <a:t> мен </a:t>
            </a:r>
            <a:r>
              <a:rPr lang="ru-RU" sz="3100" b="1" dirty="0" err="1">
                <a:solidFill>
                  <a:srgbClr val="FFC000"/>
                </a:solidFill>
              </a:rPr>
              <a:t>мерзімі</a:t>
            </a:r>
            <a:r>
              <a:rPr lang="ru-RU" sz="3100" b="1" dirty="0">
                <a:solidFill>
                  <a:srgbClr val="FFC000"/>
                </a:solidFill>
              </a:rPr>
              <a:t>    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Autofit/>
          </a:bodyPr>
          <a:lstStyle/>
          <a:p>
            <a:r>
              <a:rPr lang="ru-RU" sz="2000" dirty="0" smtClean="0"/>
              <a:t>10</a:t>
            </a:r>
            <a:r>
              <a:rPr lang="ru-RU" sz="2000" dirty="0"/>
              <a:t>. </a:t>
            </a:r>
            <a:r>
              <a:rPr lang="ru-RU" sz="2000" dirty="0" err="1"/>
              <a:t>Бағалы</a:t>
            </a:r>
            <a:r>
              <a:rPr lang="ru-RU" sz="2000" dirty="0"/>
              <a:t> </a:t>
            </a:r>
            <a:r>
              <a:rPr lang="ru-RU" sz="2000" dirty="0" err="1"/>
              <a:t>қағаздар</a:t>
            </a:r>
            <a:r>
              <a:rPr lang="ru-RU" sz="2000" dirty="0"/>
              <a:t> </a:t>
            </a:r>
            <a:r>
              <a:rPr lang="ru-RU" sz="2000" dirty="0" err="1"/>
              <a:t>шығарылымын</a:t>
            </a:r>
            <a:r>
              <a:rPr lang="ru-RU" sz="2000" dirty="0"/>
              <a:t> </a:t>
            </a:r>
            <a:r>
              <a:rPr lang="ru-RU" sz="2000" dirty="0" err="1"/>
              <a:t>тіркеу</a:t>
            </a:r>
            <a:r>
              <a:rPr lang="ru-RU" sz="2000" dirty="0"/>
              <a:t> </a:t>
            </a:r>
            <a:r>
              <a:rPr lang="ru-RU" sz="2000" dirty="0" err="1"/>
              <a:t>кезінде</a:t>
            </a:r>
            <a:r>
              <a:rPr lang="ru-RU" sz="2000" dirty="0"/>
              <a:t> эмитент </a:t>
            </a:r>
            <a:r>
              <a:rPr lang="ru-RU" sz="2000" dirty="0" err="1"/>
              <a:t>тіркеуші</a:t>
            </a:r>
            <a:r>
              <a:rPr lang="ru-RU" sz="2000" dirty="0"/>
              <a:t> </a:t>
            </a:r>
            <a:r>
              <a:rPr lang="ru-RU" sz="2000" dirty="0" err="1"/>
              <a:t>органға</a:t>
            </a:r>
            <a:r>
              <a:rPr lang="ru-RU" sz="2000" dirty="0"/>
              <a:t> </a:t>
            </a:r>
            <a:r>
              <a:rPr lang="ru-RU" sz="2000" dirty="0" err="1"/>
              <a:t>бюджетке</a:t>
            </a:r>
            <a:r>
              <a:rPr lang="ru-RU" sz="2000" dirty="0"/>
              <a:t> </a:t>
            </a:r>
            <a:r>
              <a:rPr lang="ru-RU" sz="2000" dirty="0" err="1"/>
              <a:t>төленетін</a:t>
            </a:r>
            <a:r>
              <a:rPr lang="ru-RU" sz="2000" dirty="0"/>
              <a:t> </a:t>
            </a:r>
            <a:r>
              <a:rPr lang="ru-RU" sz="2000" dirty="0" err="1"/>
              <a:t>салықтың</a:t>
            </a:r>
            <a:r>
              <a:rPr lang="ru-RU" sz="2000" dirty="0"/>
              <a:t> </a:t>
            </a:r>
            <a:r>
              <a:rPr lang="ru-RU" sz="2000" dirty="0" err="1"/>
              <a:t>төленгенін</a:t>
            </a:r>
            <a:r>
              <a:rPr lang="ru-RU" sz="2000" dirty="0"/>
              <a:t> </a:t>
            </a:r>
            <a:r>
              <a:rPr lang="ru-RU" sz="2000" dirty="0" err="1"/>
              <a:t>растайтын</a:t>
            </a:r>
            <a:r>
              <a:rPr lang="ru-RU" sz="2000" dirty="0"/>
              <a:t> </a:t>
            </a:r>
            <a:r>
              <a:rPr lang="ru-RU" sz="2000" dirty="0" err="1"/>
              <a:t>құжатты</a:t>
            </a:r>
            <a:r>
              <a:rPr lang="ru-RU" sz="2000" dirty="0"/>
              <a:t> </a:t>
            </a:r>
            <a:r>
              <a:rPr lang="ru-RU" sz="2000" dirty="0" err="1"/>
              <a:t>беруге</a:t>
            </a:r>
            <a:r>
              <a:rPr lang="ru-RU" sz="2000" dirty="0"/>
              <a:t> </a:t>
            </a:r>
            <a:r>
              <a:rPr lang="ru-RU" sz="2000" dirty="0" err="1"/>
              <a:t>міндетті</a:t>
            </a:r>
            <a:r>
              <a:rPr lang="ru-RU" sz="2000" dirty="0"/>
              <a:t>.      </a:t>
            </a:r>
            <a:endParaRPr lang="ru-RU" sz="2000" dirty="0" smtClean="0"/>
          </a:p>
          <a:p>
            <a:r>
              <a:rPr lang="ru-RU" sz="2000" dirty="0" smtClean="0"/>
              <a:t>Эмитент </a:t>
            </a:r>
            <a:r>
              <a:rPr lang="ru-RU" sz="2000" dirty="0" err="1"/>
              <a:t>Қазақстан</a:t>
            </a:r>
            <a:r>
              <a:rPr lang="ru-RU" sz="2000" dirty="0"/>
              <a:t> </a:t>
            </a:r>
            <a:r>
              <a:rPr lang="ru-RU" sz="2000" dirty="0" err="1"/>
              <a:t>Республикасының</a:t>
            </a:r>
            <a:r>
              <a:rPr lang="ru-RU" sz="2000" dirty="0"/>
              <a:t> </a:t>
            </a:r>
            <a:r>
              <a:rPr lang="ru-RU" sz="2000" dirty="0" err="1"/>
              <a:t>заңнамасында</a:t>
            </a:r>
            <a:r>
              <a:rPr lang="ru-RU" sz="2000" dirty="0"/>
              <a:t> </a:t>
            </a:r>
            <a:r>
              <a:rPr lang="ru-RU" sz="2000" dirty="0" err="1"/>
              <a:t>көзделген</a:t>
            </a:r>
            <a:r>
              <a:rPr lang="ru-RU" sz="2000" dirty="0"/>
              <a:t> </a:t>
            </a:r>
            <a:r>
              <a:rPr lang="ru-RU" sz="2000" dirty="0" err="1"/>
              <a:t>шарттар</a:t>
            </a:r>
            <a:r>
              <a:rPr lang="ru-RU" sz="2000" dirty="0"/>
              <a:t> мен </a:t>
            </a:r>
            <a:r>
              <a:rPr lang="ru-RU" sz="2000" dirty="0" err="1"/>
              <a:t>тәртіпті</a:t>
            </a:r>
            <a:r>
              <a:rPr lang="ru-RU" sz="2000" dirty="0"/>
              <a:t> </a:t>
            </a:r>
            <a:r>
              <a:rPr lang="ru-RU" sz="2000" dirty="0" err="1"/>
              <a:t>бұза</a:t>
            </a:r>
            <a:r>
              <a:rPr lang="ru-RU" sz="2000" dirty="0"/>
              <a:t> </a:t>
            </a:r>
            <a:r>
              <a:rPr lang="ru-RU" sz="2000" dirty="0" err="1"/>
              <a:t>отырып</a:t>
            </a:r>
            <a:r>
              <a:rPr lang="ru-RU" sz="2000" dirty="0"/>
              <a:t> </a:t>
            </a:r>
            <a:r>
              <a:rPr lang="ru-RU" sz="2000" dirty="0" err="1"/>
              <a:t>жүзеге</a:t>
            </a:r>
            <a:r>
              <a:rPr lang="ru-RU" sz="2000" dirty="0"/>
              <a:t> </a:t>
            </a:r>
            <a:r>
              <a:rPr lang="ru-RU" sz="2000" dirty="0" err="1"/>
              <a:t>асырған</a:t>
            </a:r>
            <a:r>
              <a:rPr lang="ru-RU" sz="2000" dirty="0"/>
              <a:t> </a:t>
            </a:r>
            <a:r>
              <a:rPr lang="ru-RU" sz="2000" dirty="0" err="1"/>
              <a:t>бағалы</a:t>
            </a:r>
            <a:r>
              <a:rPr lang="ru-RU" sz="2000" dirty="0"/>
              <a:t> </a:t>
            </a:r>
            <a:r>
              <a:rPr lang="ru-RU" sz="2000" dirty="0" err="1"/>
              <a:t>қағаздар</a:t>
            </a:r>
            <a:r>
              <a:rPr lang="ru-RU" sz="2000" dirty="0"/>
              <a:t> </a:t>
            </a:r>
            <a:r>
              <a:rPr lang="ru-RU" sz="2000" dirty="0" err="1"/>
              <a:t>шығарылымын</a:t>
            </a:r>
            <a:r>
              <a:rPr lang="ru-RU" sz="2000" dirty="0"/>
              <a:t> </a:t>
            </a:r>
            <a:r>
              <a:rPr lang="ru-RU" sz="2000" dirty="0" err="1"/>
              <a:t>тіркеуден</a:t>
            </a:r>
            <a:r>
              <a:rPr lang="ru-RU" sz="2000" dirty="0"/>
              <a:t> бас </a:t>
            </a:r>
            <a:r>
              <a:rPr lang="ru-RU" sz="2000" dirty="0" err="1"/>
              <a:t>тартқан</a:t>
            </a:r>
            <a:r>
              <a:rPr lang="ru-RU" sz="2000" dirty="0"/>
              <a:t> </a:t>
            </a:r>
            <a:r>
              <a:rPr lang="ru-RU" sz="2000" dirty="0" err="1"/>
              <a:t>жағдайда</a:t>
            </a:r>
            <a:r>
              <a:rPr lang="ru-RU" sz="2000" dirty="0"/>
              <a:t>, </a:t>
            </a:r>
            <a:r>
              <a:rPr lang="ru-RU" sz="2000" dirty="0" err="1"/>
              <a:t>төленген</a:t>
            </a:r>
            <a:r>
              <a:rPr lang="ru-RU" sz="2000" dirty="0"/>
              <a:t> </a:t>
            </a:r>
            <a:r>
              <a:rPr lang="ru-RU" sz="2000" dirty="0" err="1"/>
              <a:t>салық</a:t>
            </a:r>
            <a:r>
              <a:rPr lang="ru-RU" sz="2000" dirty="0"/>
              <a:t> </a:t>
            </a:r>
            <a:r>
              <a:rPr lang="ru-RU" sz="2000" dirty="0" err="1"/>
              <a:t>қайтарылуға</a:t>
            </a:r>
            <a:r>
              <a:rPr lang="ru-RU" sz="2000" dirty="0"/>
              <a:t> </a:t>
            </a:r>
            <a:r>
              <a:rPr lang="ru-RU" sz="2000" dirty="0" err="1"/>
              <a:t>жатпайды</a:t>
            </a:r>
            <a:r>
              <a:rPr lang="ru-RU" sz="2000" dirty="0"/>
              <a:t>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ru-RU" sz="2000" dirty="0" err="1"/>
              <a:t>бағалы</a:t>
            </a:r>
            <a:r>
              <a:rPr lang="ru-RU" sz="2000" dirty="0"/>
              <a:t> </a:t>
            </a:r>
            <a:r>
              <a:rPr lang="ru-RU" sz="2000" dirty="0" err="1"/>
              <a:t>қағаздар</a:t>
            </a:r>
            <a:r>
              <a:rPr lang="ru-RU" sz="2000" dirty="0"/>
              <a:t> </a:t>
            </a:r>
            <a:r>
              <a:rPr lang="ru-RU" sz="2000" dirty="0" err="1"/>
              <a:t>эмиссиясын</a:t>
            </a:r>
            <a:r>
              <a:rPr lang="ru-RU" sz="2000" dirty="0"/>
              <a:t> </a:t>
            </a:r>
            <a:r>
              <a:rPr lang="ru-RU" sz="2000" dirty="0" err="1"/>
              <a:t>кейіннен</a:t>
            </a:r>
            <a:r>
              <a:rPr lang="ru-RU" sz="2000" dirty="0"/>
              <a:t> </a:t>
            </a:r>
            <a:r>
              <a:rPr lang="ru-RU" sz="2000" dirty="0" err="1"/>
              <a:t>тіркеу</a:t>
            </a:r>
            <a:r>
              <a:rPr lang="ru-RU" sz="2000" dirty="0"/>
              <a:t> </a:t>
            </a:r>
            <a:r>
              <a:rPr lang="ru-RU" sz="2000" dirty="0" err="1"/>
              <a:t>кезінде</a:t>
            </a:r>
            <a:r>
              <a:rPr lang="ru-RU" sz="2000" dirty="0"/>
              <a:t> </a:t>
            </a:r>
            <a:r>
              <a:rPr lang="ru-RU" sz="2000" dirty="0" err="1"/>
              <a:t>есепке</a:t>
            </a:r>
            <a:r>
              <a:rPr lang="ru-RU" sz="2000" dirty="0"/>
              <a:t> </a:t>
            </a:r>
            <a:r>
              <a:rPr lang="ru-RU" sz="2000" dirty="0" err="1"/>
              <a:t>алынады</a:t>
            </a:r>
            <a:r>
              <a:rPr lang="ru-RU" sz="2000" dirty="0"/>
              <a:t>. </a:t>
            </a:r>
            <a:r>
              <a:rPr lang="ru-RU" sz="2000" dirty="0" err="1"/>
              <a:t>бағалы</a:t>
            </a:r>
            <a:r>
              <a:rPr lang="ru-RU" sz="2000" dirty="0"/>
              <a:t> </a:t>
            </a:r>
            <a:r>
              <a:rPr lang="ru-RU" sz="2000" dirty="0" err="1"/>
              <a:t>қағаздар</a:t>
            </a:r>
            <a:r>
              <a:rPr lang="ru-RU" sz="2000" dirty="0"/>
              <a:t> </a:t>
            </a:r>
            <a:r>
              <a:rPr lang="ru-RU" sz="2000" dirty="0" err="1"/>
              <a:t>шығару</a:t>
            </a:r>
            <a:r>
              <a:rPr lang="ru-RU" sz="2000" dirty="0"/>
              <a:t>.     </a:t>
            </a:r>
            <a:endParaRPr lang="ru-RU" sz="2000" dirty="0" smtClean="0"/>
          </a:p>
          <a:p>
            <a:r>
              <a:rPr lang="ru-RU" sz="2000" dirty="0" smtClean="0"/>
              <a:t> </a:t>
            </a:r>
            <a:r>
              <a:rPr lang="ru-RU" sz="2000" dirty="0" err="1"/>
              <a:t>Бағалы</a:t>
            </a:r>
            <a:r>
              <a:rPr lang="ru-RU" sz="2000" dirty="0"/>
              <a:t> </a:t>
            </a:r>
            <a:r>
              <a:rPr lang="ru-RU" sz="2000" dirty="0" err="1"/>
              <a:t>қағаздарды</a:t>
            </a:r>
            <a:r>
              <a:rPr lang="ru-RU" sz="2000" dirty="0"/>
              <a:t> </a:t>
            </a:r>
            <a:r>
              <a:rPr lang="ru-RU" sz="2000" dirty="0" err="1"/>
              <a:t>тіркеусіз</a:t>
            </a:r>
            <a:r>
              <a:rPr lang="ru-RU" sz="2000" dirty="0"/>
              <a:t> </a:t>
            </a:r>
            <a:r>
              <a:rPr lang="ru-RU" sz="2000" dirty="0" err="1"/>
              <a:t>шығарған</a:t>
            </a:r>
            <a:r>
              <a:rPr lang="ru-RU" sz="2000" dirty="0"/>
              <a:t>, </a:t>
            </a:r>
            <a:r>
              <a:rPr lang="ru-RU" sz="2000" dirty="0" err="1"/>
              <a:t>сондай-ақ</a:t>
            </a:r>
            <a:r>
              <a:rPr lang="ru-RU" sz="2000" dirty="0"/>
              <a:t> </a:t>
            </a:r>
            <a:r>
              <a:rPr lang="ru-RU" sz="2000" dirty="0" err="1"/>
              <a:t>оларды</a:t>
            </a:r>
            <a:r>
              <a:rPr lang="ru-RU" sz="2000" dirty="0"/>
              <a:t> </a:t>
            </a:r>
            <a:r>
              <a:rPr lang="ru-RU" sz="2000" dirty="0" err="1"/>
              <a:t>заңсыз</a:t>
            </a:r>
            <a:r>
              <a:rPr lang="ru-RU" sz="2000" dirty="0"/>
              <a:t> </a:t>
            </a:r>
            <a:r>
              <a:rPr lang="ru-RU" sz="2000" dirty="0" err="1"/>
              <a:t>шығарған</a:t>
            </a:r>
            <a:r>
              <a:rPr lang="ru-RU" sz="2000" dirty="0"/>
              <a:t> </a:t>
            </a:r>
            <a:r>
              <a:rPr lang="ru-RU" sz="2000" dirty="0" err="1"/>
              <a:t>жағдайда</a:t>
            </a:r>
            <a:r>
              <a:rPr lang="ru-RU" sz="2000" dirty="0"/>
              <a:t> </a:t>
            </a:r>
            <a:r>
              <a:rPr lang="ru-RU" sz="2000" dirty="0" err="1"/>
              <a:t>бағалы</a:t>
            </a:r>
            <a:r>
              <a:rPr lang="ru-RU" sz="2000" dirty="0"/>
              <a:t> </a:t>
            </a:r>
            <a:r>
              <a:rPr lang="ru-RU" sz="2000" dirty="0" err="1"/>
              <a:t>қағаздарды</a:t>
            </a:r>
            <a:r>
              <a:rPr lang="ru-RU" sz="2000" dirty="0"/>
              <a:t> </a:t>
            </a:r>
            <a:r>
              <a:rPr lang="ru-RU" sz="2000" dirty="0" err="1"/>
              <a:t>шығарудың</a:t>
            </a:r>
            <a:r>
              <a:rPr lang="ru-RU" sz="2000" dirty="0"/>
              <a:t> </a:t>
            </a:r>
            <a:r>
              <a:rPr lang="ru-RU" sz="2000" dirty="0" err="1"/>
              <a:t>басталуы</a:t>
            </a:r>
            <a:r>
              <a:rPr lang="ru-RU" sz="2000" dirty="0"/>
              <a:t> </a:t>
            </a:r>
            <a:r>
              <a:rPr lang="ru-RU" sz="2000" dirty="0" err="1"/>
              <a:t>салық</a:t>
            </a:r>
            <a:r>
              <a:rPr lang="ru-RU" sz="2000" dirty="0"/>
              <a:t> </a:t>
            </a:r>
            <a:r>
              <a:rPr lang="ru-RU" sz="2000" dirty="0" err="1"/>
              <a:t>төлеу</a:t>
            </a:r>
            <a:r>
              <a:rPr lang="ru-RU" sz="2000" dirty="0"/>
              <a:t> </a:t>
            </a:r>
            <a:r>
              <a:rPr lang="ru-RU" sz="2000" dirty="0" err="1"/>
              <a:t>күні</a:t>
            </a:r>
            <a:r>
              <a:rPr lang="ru-RU" sz="2000" dirty="0"/>
              <a:t> </a:t>
            </a:r>
            <a:r>
              <a:rPr lang="ru-RU" sz="2000" dirty="0" err="1"/>
              <a:t>болып</a:t>
            </a:r>
            <a:r>
              <a:rPr lang="ru-RU" sz="2000" dirty="0"/>
              <a:t> </a:t>
            </a:r>
            <a:r>
              <a:rPr lang="ru-RU" sz="2000" dirty="0" err="1"/>
              <a:t>есептеледі</a:t>
            </a:r>
            <a:r>
              <a:rPr lang="ru-RU" sz="2000" dirty="0"/>
              <a:t>.     </a:t>
            </a:r>
            <a:endParaRPr lang="ru-RU" sz="2000" dirty="0" smtClean="0"/>
          </a:p>
          <a:p>
            <a:r>
              <a:rPr lang="ru-RU" sz="2000" dirty="0" smtClean="0"/>
              <a:t> </a:t>
            </a:r>
            <a:r>
              <a:rPr lang="ru-RU" sz="2000" dirty="0" err="1"/>
              <a:t>Сатушы</a:t>
            </a:r>
            <a:r>
              <a:rPr lang="ru-RU" sz="2000" dirty="0"/>
              <a:t> </a:t>
            </a:r>
            <a:r>
              <a:rPr lang="ru-RU" sz="2000" dirty="0" err="1"/>
              <a:t>немесе</a:t>
            </a:r>
            <a:r>
              <a:rPr lang="ru-RU" sz="2000" dirty="0"/>
              <a:t> </a:t>
            </a:r>
            <a:r>
              <a:rPr lang="ru-RU" sz="2000" dirty="0" err="1"/>
              <a:t>сатушының</a:t>
            </a:r>
            <a:r>
              <a:rPr lang="ru-RU" sz="2000" dirty="0"/>
              <a:t> </a:t>
            </a:r>
            <a:r>
              <a:rPr lang="ru-RU" sz="2000" dirty="0" err="1"/>
              <a:t>тапсырмасы</a:t>
            </a:r>
            <a:r>
              <a:rPr lang="ru-RU" sz="2000" dirty="0"/>
              <a:t> </a:t>
            </a:r>
            <a:r>
              <a:rPr lang="ru-RU" sz="2000" dirty="0" err="1"/>
              <a:t>бойынша</a:t>
            </a:r>
            <a:r>
              <a:rPr lang="ru-RU" sz="2000" dirty="0"/>
              <a:t> </a:t>
            </a:r>
            <a:r>
              <a:rPr lang="ru-RU" sz="2000" dirty="0" err="1"/>
              <a:t>делдал</a:t>
            </a:r>
            <a:r>
              <a:rPr lang="ru-RU" sz="2000" dirty="0"/>
              <a:t> </a:t>
            </a:r>
            <a:r>
              <a:rPr lang="ru-RU" sz="2000" dirty="0" err="1"/>
              <a:t>бағалы</a:t>
            </a:r>
            <a:r>
              <a:rPr lang="ru-RU" sz="2000" dirty="0"/>
              <a:t> </a:t>
            </a:r>
            <a:r>
              <a:rPr lang="ru-RU" sz="2000" dirty="0" err="1"/>
              <a:t>қағаздардың</a:t>
            </a:r>
            <a:r>
              <a:rPr lang="ru-RU" sz="2000" dirty="0"/>
              <a:t> </a:t>
            </a:r>
            <a:r>
              <a:rPr lang="ru-RU" sz="2000" dirty="0" err="1"/>
              <a:t>қозғалысы</a:t>
            </a:r>
            <a:r>
              <a:rPr lang="ru-RU" sz="2000" dirty="0"/>
              <a:t> </a:t>
            </a:r>
            <a:r>
              <a:rPr lang="ru-RU" sz="2000" dirty="0" err="1"/>
              <a:t>бойынша</a:t>
            </a:r>
            <a:r>
              <a:rPr lang="ru-RU" sz="2000" dirty="0"/>
              <a:t> </a:t>
            </a:r>
            <a:r>
              <a:rPr lang="ru-RU" sz="2000" dirty="0" err="1"/>
              <a:t>операцияларды</a:t>
            </a:r>
            <a:r>
              <a:rPr lang="ru-RU" sz="2000" dirty="0"/>
              <a:t> </a:t>
            </a:r>
            <a:r>
              <a:rPr lang="ru-RU" sz="2000" dirty="0" err="1"/>
              <a:t>жүзеге</a:t>
            </a:r>
            <a:r>
              <a:rPr lang="ru-RU" sz="2000" dirty="0"/>
              <a:t> </a:t>
            </a:r>
            <a:r>
              <a:rPr lang="ru-RU" sz="2000" dirty="0" err="1"/>
              <a:t>асырған</a:t>
            </a:r>
            <a:r>
              <a:rPr lang="ru-RU" sz="2000" dirty="0"/>
              <a:t> </a:t>
            </a:r>
            <a:r>
              <a:rPr lang="ru-RU" sz="2000" dirty="0" err="1"/>
              <a:t>кезде</a:t>
            </a:r>
            <a:r>
              <a:rPr lang="ru-RU" sz="2000" dirty="0"/>
              <a:t> </a:t>
            </a:r>
            <a:r>
              <a:rPr lang="ru-RU" sz="2000" dirty="0" err="1"/>
              <a:t>сатып</a:t>
            </a:r>
            <a:r>
              <a:rPr lang="ru-RU" sz="2000" dirty="0"/>
              <a:t> </a:t>
            </a:r>
            <a:r>
              <a:rPr lang="ru-RU" sz="2000" dirty="0" err="1"/>
              <a:t>алушы</a:t>
            </a:r>
            <a:r>
              <a:rPr lang="ru-RU" sz="2000" dirty="0"/>
              <a:t> (</a:t>
            </a:r>
            <a:r>
              <a:rPr lang="ru-RU" sz="2000" dirty="0" err="1"/>
              <a:t>алушы</a:t>
            </a:r>
            <a:r>
              <a:rPr lang="ru-RU" sz="2000" dirty="0"/>
              <a:t>) осы </a:t>
            </a:r>
            <a:r>
              <a:rPr lang="ru-RU" sz="2000" dirty="0" err="1"/>
              <a:t>операцияларды</a:t>
            </a:r>
            <a:r>
              <a:rPr lang="ru-RU" sz="2000" dirty="0"/>
              <a:t> </a:t>
            </a:r>
            <a:r>
              <a:rPr lang="ru-RU" sz="2000" dirty="0" err="1"/>
              <a:t>жасау</a:t>
            </a:r>
            <a:r>
              <a:rPr lang="ru-RU" sz="2000" dirty="0"/>
              <a:t> </a:t>
            </a:r>
            <a:r>
              <a:rPr lang="ru-RU" sz="2000" dirty="0" err="1"/>
              <a:t>кезінде</a:t>
            </a:r>
            <a:r>
              <a:rPr lang="ru-RU" sz="2000" dirty="0"/>
              <a:t> </a:t>
            </a:r>
            <a:r>
              <a:rPr lang="ru-RU" sz="2000" dirty="0" err="1"/>
              <a:t>сатушының</a:t>
            </a:r>
            <a:r>
              <a:rPr lang="ru-RU" sz="2000" dirty="0"/>
              <a:t> </a:t>
            </a:r>
            <a:r>
              <a:rPr lang="ru-RU" sz="2000" dirty="0" err="1"/>
              <a:t>шотына</a:t>
            </a:r>
            <a:r>
              <a:rPr lang="ru-RU" sz="2000" dirty="0"/>
              <a:t> </a:t>
            </a:r>
            <a:r>
              <a:rPr lang="ru-RU" sz="2000" dirty="0" err="1"/>
              <a:t>салық</a:t>
            </a:r>
            <a:r>
              <a:rPr lang="ru-RU" sz="2000" dirty="0"/>
              <a:t> </a:t>
            </a:r>
            <a:r>
              <a:rPr lang="ru-RU" sz="2000" dirty="0" err="1"/>
              <a:t>төлейді</a:t>
            </a:r>
            <a:r>
              <a:rPr lang="ru-RU" sz="2000" dirty="0"/>
              <a:t>. </a:t>
            </a:r>
            <a:r>
              <a:rPr lang="ru-RU" sz="2000" dirty="0" err="1"/>
              <a:t>Сатушының</a:t>
            </a:r>
            <a:r>
              <a:rPr lang="ru-RU" sz="2000" dirty="0"/>
              <a:t> </a:t>
            </a:r>
            <a:r>
              <a:rPr lang="ru-RU" sz="2000" dirty="0" err="1"/>
              <a:t>шотына</a:t>
            </a:r>
            <a:r>
              <a:rPr lang="ru-RU" sz="2000" dirty="0"/>
              <a:t> </a:t>
            </a:r>
            <a:r>
              <a:rPr lang="ru-RU" sz="2000" dirty="0" err="1"/>
              <a:t>түскен</a:t>
            </a:r>
            <a:r>
              <a:rPr lang="ru-RU" sz="2000" dirty="0"/>
              <a:t> </a:t>
            </a:r>
            <a:r>
              <a:rPr lang="ru-RU" sz="2000" dirty="0" err="1"/>
              <a:t>салықты</a:t>
            </a:r>
            <a:r>
              <a:rPr lang="ru-RU" sz="2000" dirty="0"/>
              <a:t> </a:t>
            </a:r>
            <a:r>
              <a:rPr lang="ru-RU" sz="2000" dirty="0" err="1"/>
              <a:t>ол</a:t>
            </a:r>
            <a:r>
              <a:rPr lang="ru-RU" sz="2000" dirty="0"/>
              <a:t> </a:t>
            </a:r>
            <a:r>
              <a:rPr lang="ru-RU" sz="2000" dirty="0" err="1"/>
              <a:t>үш</a:t>
            </a:r>
            <a:r>
              <a:rPr lang="ru-RU" sz="2000" dirty="0"/>
              <a:t> </a:t>
            </a:r>
            <a:r>
              <a:rPr lang="ru-RU" sz="2000" dirty="0" err="1"/>
              <a:t>банктік</a:t>
            </a:r>
            <a:r>
              <a:rPr lang="ru-RU" sz="2000" dirty="0"/>
              <a:t> </a:t>
            </a:r>
            <a:r>
              <a:rPr lang="ru-RU" sz="2000" dirty="0" err="1"/>
              <a:t>күн</a:t>
            </a:r>
            <a:r>
              <a:rPr lang="ru-RU" sz="2000" dirty="0"/>
              <a:t> </a:t>
            </a:r>
            <a:r>
              <a:rPr lang="ru-RU" sz="2000" dirty="0" err="1"/>
              <a:t>ішінде</a:t>
            </a:r>
            <a:r>
              <a:rPr lang="ru-RU" sz="2000" dirty="0"/>
              <a:t> </a:t>
            </a:r>
            <a:r>
              <a:rPr lang="ru-RU" sz="2000" dirty="0" err="1"/>
              <a:t>бюджетке</a:t>
            </a:r>
            <a:r>
              <a:rPr lang="ru-RU" sz="2000" dirty="0"/>
              <a:t> </a:t>
            </a:r>
            <a:r>
              <a:rPr lang="ru-RU" sz="2000" dirty="0" err="1"/>
              <a:t>төлейді</a:t>
            </a:r>
            <a:r>
              <a:rPr lang="ru-RU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484403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151</TotalTime>
  <Words>1567</Words>
  <Application>Microsoft Office PowerPoint</Application>
  <PresentationFormat>Экран (4:3)</PresentationFormat>
  <Paragraphs>60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11-дәріс   Бағалы қағаздар операциалары бойынша салық төлеу ерекшеліктерін сипаттау</vt:lpstr>
      <vt:lpstr>Дәрістің мақсаты</vt:lpstr>
      <vt:lpstr>Презентация PowerPoint</vt:lpstr>
      <vt:lpstr>Жеке тұлғалардың бағалы қағаздарымен операциялардан алынатын табыс салығының салық базасын айқындау ерекшеліктері</vt:lpstr>
      <vt:lpstr>Презентация PowerPoint</vt:lpstr>
      <vt:lpstr>Презентация PowerPoint</vt:lpstr>
      <vt:lpstr>III. Салық ставкалары мен жеңілдіктері       </vt:lpstr>
      <vt:lpstr>Презентация PowerPoint</vt:lpstr>
      <vt:lpstr>V. Салықты төлеу тәртібі мен мерзімі      </vt:lpstr>
      <vt:lpstr>Бағалы қағаздармен операциялар жасағаны үшін инвестор қандай салықтарды төлеуі керек</vt:lpstr>
      <vt:lpstr>Презентация PowerPoint</vt:lpstr>
      <vt:lpstr>Презентация PowerPoint</vt:lpstr>
      <vt:lpstr>Презентация PowerPoint</vt:lpstr>
      <vt:lpstr>Заңды тұлғаның корпоративтік табыс салығы бойынша міндеттемелері</vt:lpstr>
      <vt:lpstr>Презентация PowerPoint</vt:lpstr>
      <vt:lpstr>Құн өсімінен түсетін Қазақстандағы көздерден резидент еместердің кірісі</vt:lpstr>
      <vt:lpstr>Жеке табыс салығы бойынша міндеттемелер</vt:lpstr>
      <vt:lpstr>Жергілікті қор нарығында және АХҚО аумағында бағалы қағаздармен операциялардан түсетін табысқа салық салу.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11</cp:revision>
  <dcterms:created xsi:type="dcterms:W3CDTF">2021-11-11T04:21:18Z</dcterms:created>
  <dcterms:modified xsi:type="dcterms:W3CDTF">2021-11-11T10:53:12Z</dcterms:modified>
</cp:coreProperties>
</file>